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media1.mov" ContentType="video/unknown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0A4A8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6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7" name="Wooden walkway with cabinets on either side and a staircase in the background"/>
          <p:cNvSpPr/>
          <p:nvPr>
            <p:ph type="pic" sz="half" idx="21"/>
          </p:nvPr>
        </p:nvSpPr>
        <p:spPr>
          <a:xfrm>
            <a:off x="16006233" y="3619500"/>
            <a:ext cx="7747001" cy="11620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Front of a modern house lit up at night"/>
          <p:cNvSpPr/>
          <p:nvPr>
            <p:ph type="pic" idx="22"/>
          </p:nvPr>
        </p:nvSpPr>
        <p:spPr>
          <a:xfrm>
            <a:off x="-518765" y="520700"/>
            <a:ext cx="16668749" cy="111144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Front of a modern house lit up at night with wide stairs in the front"/>
          <p:cNvSpPr/>
          <p:nvPr>
            <p:ph type="pic" sz="half" idx="23"/>
          </p:nvPr>
        </p:nvSpPr>
        <p:spPr>
          <a:xfrm>
            <a:off x="15862300" y="-1854200"/>
            <a:ext cx="8051801" cy="1207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0" name="Title Text"/>
          <p:cNvSpPr txBox="1"/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58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1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0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Front of a modern house lit up at night"/>
          <p:cNvSpPr/>
          <p:nvPr>
            <p:ph type="pic" idx="21"/>
          </p:nvPr>
        </p:nvSpPr>
        <p:spPr>
          <a:xfrm>
            <a:off x="609600" y="-2044700"/>
            <a:ext cx="23202900" cy="154712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58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32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“Type a quote here.”"/>
          <p:cNvSpPr txBox="1"/>
          <p:nvPr>
            <p:ph type="body" sz="quarter" idx="21"/>
          </p:nvPr>
        </p:nvSpPr>
        <p:spPr>
          <a:xfrm>
            <a:off x="2387600" y="60579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42" name="–Johnny Appleseed"/>
          <p:cNvSpPr txBox="1"/>
          <p:nvPr>
            <p:ph type="body" sz="quarter" idx="22"/>
          </p:nvPr>
        </p:nvSpPr>
        <p:spPr>
          <a:xfrm>
            <a:off x="2387600" y="89535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ront of a modern house lit up at night"/>
          <p:cNvSpPr/>
          <p:nvPr>
            <p:ph type="pic" idx="21"/>
          </p:nvPr>
        </p:nvSpPr>
        <p:spPr>
          <a:xfrm>
            <a:off x="0" y="-1041400"/>
            <a:ext cx="24422100" cy="162842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Line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Line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" name="NAME"/>
          <p:cNvSpPr txBox="1"/>
          <p:nvPr>
            <p:ph type="body" sz="quarter" idx="21"/>
          </p:nvPr>
        </p:nvSpPr>
        <p:spPr>
          <a:xfrm>
            <a:off x="11416451" y="12515850"/>
            <a:ext cx="160718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6" name="PROJECT"/>
          <p:cNvSpPr txBox="1"/>
          <p:nvPr>
            <p:ph type="body" sz="quarter" idx="22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PROJECT</a:t>
            </a:r>
          </a:p>
        </p:txBody>
      </p:sp>
      <p:sp>
        <p:nvSpPr>
          <p:cNvPr id="27" name="DATE"/>
          <p:cNvSpPr txBox="1"/>
          <p:nvPr>
            <p:ph type="body" sz="quarter" idx="23"/>
          </p:nvPr>
        </p:nvSpPr>
        <p:spPr>
          <a:xfrm>
            <a:off x="637323" y="12564567"/>
            <a:ext cx="734874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8" name="Client"/>
          <p:cNvSpPr txBox="1"/>
          <p:nvPr>
            <p:ph type="body" sz="quarter" idx="24"/>
          </p:nvPr>
        </p:nvSpPr>
        <p:spPr>
          <a:xfrm>
            <a:off x="9971820" y="12564567"/>
            <a:ext cx="965608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29" name="DATE"/>
          <p:cNvSpPr txBox="1"/>
          <p:nvPr>
            <p:ph type="body" sz="quarter" idx="25"/>
          </p:nvPr>
        </p:nvSpPr>
        <p:spPr>
          <a:xfrm>
            <a:off x="2153390" y="12515850"/>
            <a:ext cx="1407161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30" name="Front of a modern house lit up at night"/>
          <p:cNvSpPr/>
          <p:nvPr>
            <p:ph type="pic" idx="26"/>
          </p:nvPr>
        </p:nvSpPr>
        <p:spPr>
          <a:xfrm>
            <a:off x="617081" y="-3295650"/>
            <a:ext cx="23139409" cy="154289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58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4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" name="Line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Line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" name="NAME"/>
          <p:cNvSpPr txBox="1"/>
          <p:nvPr>
            <p:ph type="body" sz="quarter" idx="21"/>
          </p:nvPr>
        </p:nvSpPr>
        <p:spPr>
          <a:xfrm>
            <a:off x="11416451" y="12515850"/>
            <a:ext cx="160718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5" name="PROJECT"/>
          <p:cNvSpPr txBox="1"/>
          <p:nvPr>
            <p:ph type="body" sz="quarter" idx="22"/>
          </p:nvPr>
        </p:nvSpPr>
        <p:spPr>
          <a:xfrm>
            <a:off x="637228" y="10151567"/>
            <a:ext cx="1209143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PROJECT</a:t>
            </a:r>
          </a:p>
        </p:txBody>
      </p:sp>
      <p:sp>
        <p:nvSpPr>
          <p:cNvPr id="46" name="DATE"/>
          <p:cNvSpPr txBox="1"/>
          <p:nvPr>
            <p:ph type="body" sz="quarter" idx="23"/>
          </p:nvPr>
        </p:nvSpPr>
        <p:spPr>
          <a:xfrm>
            <a:off x="637323" y="12564567"/>
            <a:ext cx="734874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7" name="Client"/>
          <p:cNvSpPr txBox="1"/>
          <p:nvPr>
            <p:ph type="body" sz="quarter" idx="24"/>
          </p:nvPr>
        </p:nvSpPr>
        <p:spPr>
          <a:xfrm>
            <a:off x="9971820" y="12564567"/>
            <a:ext cx="965608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24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48" name="DATE"/>
          <p:cNvSpPr txBox="1"/>
          <p:nvPr>
            <p:ph type="body" sz="quarter" idx="25"/>
          </p:nvPr>
        </p:nvSpPr>
        <p:spPr>
          <a:xfrm>
            <a:off x="2153390" y="12515850"/>
            <a:ext cx="1407161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9" name="Front of a modern house lit up at night with wide stairs in the front"/>
          <p:cNvSpPr/>
          <p:nvPr>
            <p:ph type="pic" sz="half" idx="26"/>
          </p:nvPr>
        </p:nvSpPr>
        <p:spPr>
          <a:xfrm>
            <a:off x="635000" y="-835079"/>
            <a:ext cx="9211734" cy="1381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0" name="Modern bathroom with gray tiles and tub"/>
          <p:cNvSpPr/>
          <p:nvPr>
            <p:ph type="pic" sz="quarter" idx="27"/>
          </p:nvPr>
        </p:nvSpPr>
        <p:spPr>
          <a:xfrm>
            <a:off x="9893300" y="279400"/>
            <a:ext cx="4572000" cy="609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Modern living room with large windows"/>
          <p:cNvSpPr/>
          <p:nvPr>
            <p:ph type="pic" sz="quarter" idx="28"/>
          </p:nvPr>
        </p:nvSpPr>
        <p:spPr>
          <a:xfrm>
            <a:off x="9906000" y="3708400"/>
            <a:ext cx="457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Wooden walkway with cabinets on either side and a staircase in the background"/>
          <p:cNvSpPr/>
          <p:nvPr>
            <p:ph type="pic" sz="half" idx="29"/>
          </p:nvPr>
        </p:nvSpPr>
        <p:spPr>
          <a:xfrm>
            <a:off x="14559244" y="-835079"/>
            <a:ext cx="9245601" cy="138684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58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62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1943100" y="5016500"/>
            <a:ext cx="20510500" cy="36830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Wooden walkway with cabinets on either side and a staircase in the background"/>
          <p:cNvSpPr/>
          <p:nvPr>
            <p:ph type="pic" idx="21"/>
          </p:nvPr>
        </p:nvSpPr>
        <p:spPr>
          <a:xfrm>
            <a:off x="12823657" y="1271002"/>
            <a:ext cx="9611165" cy="1441674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1968500" y="1968500"/>
            <a:ext cx="9525000" cy="5334000"/>
          </a:xfrm>
          <a:prstGeom prst="rect">
            <a:avLst/>
          </a:prstGeom>
        </p:spPr>
        <p:txBody>
          <a:bodyPr anchor="b"/>
          <a:lstStyle>
            <a:lvl1pPr>
              <a:defRPr cap="all" sz="90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quarter" idx="1"/>
          </p:nvPr>
        </p:nvSpPr>
        <p:spPr>
          <a:xfrm>
            <a:off x="1968500" y="7302500"/>
            <a:ext cx="9525000" cy="4508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idx="1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Wooden walkway with cabinets on either side and a staircase in the background"/>
          <p:cNvSpPr/>
          <p:nvPr>
            <p:ph type="pic" sz="half" idx="21"/>
          </p:nvPr>
        </p:nvSpPr>
        <p:spPr>
          <a:xfrm>
            <a:off x="13284200" y="1447800"/>
            <a:ext cx="9144000" cy="1371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half" idx="1"/>
          </p:nvPr>
        </p:nvSpPr>
        <p:spPr>
          <a:xfrm>
            <a:off x="1943100" y="3937000"/>
            <a:ext cx="10033000" cy="80645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39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39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39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39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1943100" y="381000"/>
            <a:ext cx="2051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68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52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36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210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05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089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673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257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0227.jpeg" descr="IMG_0227.jpeg"/>
          <p:cNvPicPr>
            <a:picLocks noChangeAspect="1"/>
          </p:cNvPicPr>
          <p:nvPr/>
        </p:nvPicPr>
        <p:blipFill>
          <a:blip r:embed="rId2">
            <a:alphaModFix amt="37899"/>
            <a:extLst/>
          </a:blip>
          <a:stretch>
            <a:fillRect/>
          </a:stretch>
        </p:blipFill>
        <p:spPr>
          <a:xfrm>
            <a:off x="560585" y="329009"/>
            <a:ext cx="23262654" cy="1309588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0 Lefurgy Ave."/>
          <p:cNvSpPr txBox="1"/>
          <p:nvPr>
            <p:ph type="ctr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0 Lefurgy Ave.</a:t>
            </a:r>
          </a:p>
        </p:txBody>
      </p:sp>
      <p:sp>
        <p:nvSpPr>
          <p:cNvPr id="169" name="Anand Single family Residenc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Anand Single family Residence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he Neighborhood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The Neighborhood</a:t>
            </a:r>
          </a:p>
        </p:txBody>
      </p:sp>
      <p:pic>
        <p:nvPicPr>
          <p:cNvPr id="209" name="IMG_0227.jpeg" descr="IMG_02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247" y="5736032"/>
            <a:ext cx="7314543" cy="4117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_2434.jpeg" descr="IMG_243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79423" y="1531431"/>
            <a:ext cx="6251395" cy="455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2431.jpeg" descr="IMG_243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017" y="1827911"/>
            <a:ext cx="8528560" cy="3322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2427.jpeg" descr="IMG_242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44684" y="1595489"/>
            <a:ext cx="6636299" cy="3787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2429.jpeg" descr="IMG_242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6320" y="9934360"/>
            <a:ext cx="9679334" cy="3131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2433.jpeg" descr="IMG_243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27035" y="6502974"/>
            <a:ext cx="7556173" cy="4160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2430.jpeg" descr="IMG_243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7970" y="5777882"/>
            <a:ext cx="7581896" cy="3797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he Neighborhood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The Neighborhood</a:t>
            </a:r>
          </a:p>
        </p:txBody>
      </p:sp>
      <p:pic>
        <p:nvPicPr>
          <p:cNvPr id="218" name="My Movie 2-360p30.mov" descr="My Movie 2-360p3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12863" y="1838380"/>
            <a:ext cx="18958274" cy="10664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6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ky Exposure Plane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Sky Exposure Plane</a:t>
            </a:r>
          </a:p>
        </p:txBody>
      </p:sp>
      <p:pic>
        <p:nvPicPr>
          <p:cNvPr id="221" name="IMG_0245.jpeg" descr="IMG_02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5567" y="1567482"/>
            <a:ext cx="17332866" cy="11696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Bald Eagles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Bald Eagles</a:t>
            </a:r>
          </a:p>
        </p:txBody>
      </p:sp>
      <p:pic>
        <p:nvPicPr>
          <p:cNvPr id="224" name="IMG_0239.jpeg" descr="IMG_02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9950" y="1498600"/>
            <a:ext cx="10743857" cy="11772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rees and Landscaping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Trees and Landscaping</a:t>
            </a:r>
          </a:p>
        </p:txBody>
      </p:sp>
      <p:pic>
        <p:nvPicPr>
          <p:cNvPr id="227" name="IMG_0251.jpeg" descr="IMG_02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7399" y="1462960"/>
            <a:ext cx="17869202" cy="11855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rees and Landscaping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Trees and Landscaping</a:t>
            </a:r>
          </a:p>
        </p:txBody>
      </p:sp>
      <p:pic>
        <p:nvPicPr>
          <p:cNvPr id="230" name="IMG_0256.jpeg" descr="IMG_02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6655" y="2142335"/>
            <a:ext cx="9680619" cy="10686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0257.jpeg" descr="IMG_025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52876" y="2140687"/>
            <a:ext cx="8423236" cy="10690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6D6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ummary"/>
          <p:cNvSpPr txBox="1"/>
          <p:nvPr>
            <p:ph type="title" idx="4294967295"/>
          </p:nvPr>
        </p:nvSpPr>
        <p:spPr>
          <a:xfrm>
            <a:off x="1943100" y="381000"/>
            <a:ext cx="20510500" cy="16704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FE"/>
                </a:solidFill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172" name="Per the Pre-Submission hearing in April 2023, the following items were missing:…"/>
          <p:cNvSpPr txBox="1"/>
          <p:nvPr>
            <p:ph type="body" idx="1"/>
          </p:nvPr>
        </p:nvSpPr>
        <p:spPr>
          <a:xfrm>
            <a:off x="1943100" y="2222138"/>
            <a:ext cx="20510500" cy="10838248"/>
          </a:xfrm>
          <a:prstGeom prst="rect">
            <a:avLst/>
          </a:prstGeom>
        </p:spPr>
        <p:txBody>
          <a:bodyPr anchor="t"/>
          <a:lstStyle/>
          <a:p>
            <a:pPr marL="0" indent="0" defTabSz="701675">
              <a:spcBef>
                <a:spcPts val="3800"/>
              </a:spcBef>
              <a:buSzTx/>
              <a:buNone/>
              <a:defRPr sz="4250">
                <a:solidFill>
                  <a:srgbClr val="000000"/>
                </a:solidFill>
              </a:defRPr>
            </a:pPr>
            <a:r>
              <a:t>Per the Pre-Submission hearing in April 2023, the following items were missing: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Stormwater Management Plan / Erosion and Sediment Control 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Grading Plan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Ensure the house number is listed as 0 Lefurgy Ave./ Latest survey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Materials List - finishes and color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Lighting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Property in relation to neighboring properties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Sky Exposure Plane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Bald Eagles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Updated Site Plan</a:t>
            </a:r>
          </a:p>
          <a:p>
            <a:pPr marL="647700" indent="-647700" defTabSz="701675">
              <a:spcBef>
                <a:spcPts val="3800"/>
              </a:spcBef>
              <a:buSzPct val="100000"/>
              <a:buAutoNum type="arabicPeriod" startAt="1"/>
              <a:defRPr sz="3400">
                <a:solidFill>
                  <a:srgbClr val="000000"/>
                </a:solidFill>
              </a:defRPr>
            </a:pPr>
            <a:r>
              <a:t>Trees and Landscaping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tormwater Management Plan/ Erosion and Sediment Control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330200">
              <a:defRPr sz="4000"/>
            </a:lvl1pPr>
          </a:lstStyle>
          <a:p>
            <a:pPr/>
            <a:r>
              <a:t>Stormwater Management Plan/ Erosion and Sediment Control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rading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Grading</a:t>
            </a:r>
          </a:p>
        </p:txBody>
      </p:sp>
      <p:pic>
        <p:nvPicPr>
          <p:cNvPr id="177" name="IMG_0231.jpeg" descr="IMG_0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5912" y="1445261"/>
            <a:ext cx="15932176" cy="11815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atest Survey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Latest Survey</a:t>
            </a:r>
          </a:p>
        </p:txBody>
      </p:sp>
      <p:pic>
        <p:nvPicPr>
          <p:cNvPr id="180" name="Latest Survey No House.pdf" descr="Latest Survey No Hou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6304174" y="-545027"/>
            <a:ext cx="11775652" cy="15700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atest Survey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Latest Survey</a:t>
            </a:r>
          </a:p>
        </p:txBody>
      </p:sp>
      <p:pic>
        <p:nvPicPr>
          <p:cNvPr id="183" name="signed latest survey.PDF" descr="signed latest surve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6060" y="1496563"/>
            <a:ext cx="17591880" cy="11727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Materials"/>
          <p:cNvSpPr txBox="1"/>
          <p:nvPr>
            <p:ph type="title"/>
          </p:nvPr>
        </p:nvSpPr>
        <p:spPr>
          <a:xfrm>
            <a:off x="505228" y="4191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Materials</a:t>
            </a:r>
          </a:p>
        </p:txBody>
      </p:sp>
      <p:pic>
        <p:nvPicPr>
          <p:cNvPr id="186" name="IMG_0227.jpeg" descr="IMG_0227.jpeg"/>
          <p:cNvPicPr>
            <a:picLocks noChangeAspect="1"/>
          </p:cNvPicPr>
          <p:nvPr/>
        </p:nvPicPr>
        <p:blipFill>
          <a:blip r:embed="rId2">
            <a:extLst/>
          </a:blip>
          <a:srcRect l="21966" t="19750" r="21966" b="24182"/>
          <a:stretch>
            <a:fillRect/>
          </a:stretch>
        </p:blipFill>
        <p:spPr>
          <a:xfrm>
            <a:off x="6639279" y="1697372"/>
            <a:ext cx="11027509" cy="6208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0233.jpeg" descr="IMG_023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9231" y="2888516"/>
            <a:ext cx="3838469" cy="382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0234.jpeg" descr="IMG_023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99462" y="2585229"/>
            <a:ext cx="3188395" cy="4954559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oof - (Potentially Solar) GAF Charcoal Timberline"/>
          <p:cNvSpPr txBox="1"/>
          <p:nvPr/>
        </p:nvSpPr>
        <p:spPr>
          <a:xfrm>
            <a:off x="1013234" y="637167"/>
            <a:ext cx="4798470" cy="228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spcBef>
                <a:spcPts val="4500"/>
              </a:spcBef>
              <a:defRPr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>
              <a:spcBef>
                <a:spcPts val="4500"/>
              </a:spcBef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b="1"/>
              <a:t>Roof</a:t>
            </a:r>
            <a:r>
              <a:t> - (Potentially Solar) GAF Charcoal Timberline</a:t>
            </a:r>
          </a:p>
        </p:txBody>
      </p:sp>
      <p:sp>
        <p:nvSpPr>
          <p:cNvPr id="190" name="Windows - Anderson A Series Bronze"/>
          <p:cNvSpPr txBox="1"/>
          <p:nvPr/>
        </p:nvSpPr>
        <p:spPr>
          <a:xfrm>
            <a:off x="18494424" y="637167"/>
            <a:ext cx="4798470" cy="228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spcBef>
                <a:spcPts val="4500"/>
              </a:spcBef>
              <a:defRPr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>
              <a:spcBef>
                <a:spcPts val="4500"/>
              </a:spcBef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Windows</a:t>
            </a:r>
            <a:r>
              <a:t> - Anderson A Series Bronze</a:t>
            </a:r>
          </a:p>
        </p:txBody>
      </p:sp>
      <p:sp>
        <p:nvSpPr>
          <p:cNvPr id="191" name="Ground Floor - Stone Veneer Elderado Stone Silver Lining"/>
          <p:cNvSpPr txBox="1"/>
          <p:nvPr/>
        </p:nvSpPr>
        <p:spPr>
          <a:xfrm>
            <a:off x="4223608" y="7372487"/>
            <a:ext cx="4798470" cy="228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spcBef>
                <a:spcPts val="4500"/>
              </a:spcBef>
              <a:defRPr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>
              <a:spcBef>
                <a:spcPts val="4500"/>
              </a:spcBef>
              <a:defRPr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b="1"/>
              <a:t>Ground Floor</a:t>
            </a:r>
            <a:r>
              <a:t> - Stone Veneer Elderado Stone Silver Lining</a:t>
            </a:r>
          </a:p>
        </p:txBody>
      </p:sp>
      <p:sp>
        <p:nvSpPr>
          <p:cNvPr id="192" name="2nd &amp; 3rd Floors - Hardie Plank Lap Siding Smooth Light Mist Urban Grey"/>
          <p:cNvSpPr txBox="1"/>
          <p:nvPr/>
        </p:nvSpPr>
        <p:spPr>
          <a:xfrm>
            <a:off x="15193192" y="7372487"/>
            <a:ext cx="4798469" cy="228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817244">
              <a:spcBef>
                <a:spcPts val="4400"/>
              </a:spcBef>
              <a:defRPr sz="247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 defTabSz="817244">
              <a:spcBef>
                <a:spcPts val="4400"/>
              </a:spcBef>
              <a:defRPr sz="2673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b="1"/>
              <a:t>2nd &amp; 3rd Floors</a:t>
            </a:r>
            <a:r>
              <a:t> - Hardie Plank Lap Siding Smooth Light Mist Urban Grey</a:t>
            </a:r>
          </a:p>
        </p:txBody>
      </p:sp>
      <p:pic>
        <p:nvPicPr>
          <p:cNvPr id="193" name="IMG_0236.jpeg" descr="IMG_023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5636" y="9316583"/>
            <a:ext cx="4094413" cy="3899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0237.jpeg" descr="IMG_023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76331" y="9732966"/>
            <a:ext cx="2874366" cy="3520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0238.jpeg" descr="IMG_023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37543" y="9316583"/>
            <a:ext cx="4170600" cy="3974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ghting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Lighting</a:t>
            </a:r>
          </a:p>
        </p:txBody>
      </p:sp>
      <p:pic>
        <p:nvPicPr>
          <p:cNvPr id="198" name="IMG_0252.jpeg" descr="IMG_02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522" y="1510773"/>
            <a:ext cx="13590776" cy="1178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0253.jpeg" descr="IMG_02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64914" y="3805033"/>
            <a:ext cx="8938132" cy="6911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Lighting"/>
          <p:cNvSpPr txBox="1"/>
          <p:nvPr>
            <p:ph type="title"/>
          </p:nvPr>
        </p:nvSpPr>
        <p:spPr>
          <a:xfrm>
            <a:off x="505228" y="355600"/>
            <a:ext cx="23373544" cy="1125372"/>
          </a:xfrm>
          <a:prstGeom prst="rect">
            <a:avLst/>
          </a:prstGeom>
        </p:spPr>
        <p:txBody>
          <a:bodyPr/>
          <a:lstStyle>
            <a:lvl1pPr algn="ctr" defTabSz="561340">
              <a:defRPr sz="6800"/>
            </a:lvl1pPr>
          </a:lstStyle>
          <a:p>
            <a:pPr/>
            <a:r>
              <a:t>Lighting</a:t>
            </a:r>
          </a:p>
        </p:txBody>
      </p:sp>
      <p:pic>
        <p:nvPicPr>
          <p:cNvPr id="202" name="IMG_0227.jpeg" descr="IMG_0227.jpeg"/>
          <p:cNvPicPr>
            <a:picLocks noChangeAspect="1"/>
          </p:cNvPicPr>
          <p:nvPr/>
        </p:nvPicPr>
        <p:blipFill>
          <a:blip r:embed="rId2">
            <a:extLst/>
          </a:blip>
          <a:srcRect l="21966" t="19750" r="21966" b="24182"/>
          <a:stretch>
            <a:fillRect/>
          </a:stretch>
        </p:blipFill>
        <p:spPr>
          <a:xfrm>
            <a:off x="868950" y="2403095"/>
            <a:ext cx="11027508" cy="620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0255.jpeg" descr="IMG_025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6487" y="2283340"/>
            <a:ext cx="4635501" cy="877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0254.jpeg" descr="IMG_025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31955" y="2315090"/>
            <a:ext cx="4559301" cy="871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Drawing"/>
          <p:cNvSpPr/>
          <p:nvPr/>
        </p:nvSpPr>
        <p:spPr>
          <a:xfrm>
            <a:off x="12970454" y="6617284"/>
            <a:ext cx="1563143" cy="1134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465" fill="norm" stroke="1" extrusionOk="0">
                <a:moveTo>
                  <a:pt x="747" y="5182"/>
                </a:moveTo>
                <a:cubicBezTo>
                  <a:pt x="604" y="4855"/>
                  <a:pt x="461" y="4528"/>
                  <a:pt x="509" y="4201"/>
                </a:cubicBezTo>
                <a:cubicBezTo>
                  <a:pt x="557" y="3873"/>
                  <a:pt x="794" y="3546"/>
                  <a:pt x="1389" y="3055"/>
                </a:cubicBezTo>
                <a:cubicBezTo>
                  <a:pt x="1984" y="2564"/>
                  <a:pt x="2935" y="1910"/>
                  <a:pt x="4077" y="1386"/>
                </a:cubicBezTo>
                <a:cubicBezTo>
                  <a:pt x="5219" y="862"/>
                  <a:pt x="6551" y="470"/>
                  <a:pt x="7860" y="241"/>
                </a:cubicBezTo>
                <a:cubicBezTo>
                  <a:pt x="9168" y="11"/>
                  <a:pt x="10453" y="-54"/>
                  <a:pt x="11737" y="44"/>
                </a:cubicBezTo>
                <a:cubicBezTo>
                  <a:pt x="13022" y="142"/>
                  <a:pt x="14306" y="404"/>
                  <a:pt x="15401" y="666"/>
                </a:cubicBezTo>
                <a:cubicBezTo>
                  <a:pt x="16495" y="928"/>
                  <a:pt x="17399" y="1190"/>
                  <a:pt x="18089" y="1517"/>
                </a:cubicBezTo>
                <a:cubicBezTo>
                  <a:pt x="18779" y="1844"/>
                  <a:pt x="19254" y="2237"/>
                  <a:pt x="19587" y="3088"/>
                </a:cubicBezTo>
                <a:cubicBezTo>
                  <a:pt x="19920" y="3939"/>
                  <a:pt x="20111" y="5248"/>
                  <a:pt x="20301" y="6426"/>
                </a:cubicBezTo>
                <a:cubicBezTo>
                  <a:pt x="20491" y="7604"/>
                  <a:pt x="20682" y="8651"/>
                  <a:pt x="20919" y="9568"/>
                </a:cubicBezTo>
                <a:cubicBezTo>
                  <a:pt x="21157" y="10484"/>
                  <a:pt x="21443" y="11270"/>
                  <a:pt x="21490" y="11957"/>
                </a:cubicBezTo>
                <a:cubicBezTo>
                  <a:pt x="21538" y="12644"/>
                  <a:pt x="21348" y="13233"/>
                  <a:pt x="21062" y="14019"/>
                </a:cubicBezTo>
                <a:cubicBezTo>
                  <a:pt x="20777" y="14804"/>
                  <a:pt x="20396" y="15786"/>
                  <a:pt x="19754" y="16735"/>
                </a:cubicBezTo>
                <a:cubicBezTo>
                  <a:pt x="19112" y="17684"/>
                  <a:pt x="18208" y="18601"/>
                  <a:pt x="17351" y="19353"/>
                </a:cubicBezTo>
                <a:cubicBezTo>
                  <a:pt x="16495" y="20106"/>
                  <a:pt x="15686" y="20695"/>
                  <a:pt x="14853" y="21055"/>
                </a:cubicBezTo>
                <a:cubicBezTo>
                  <a:pt x="14021" y="21415"/>
                  <a:pt x="13164" y="21546"/>
                  <a:pt x="11951" y="21415"/>
                </a:cubicBezTo>
                <a:cubicBezTo>
                  <a:pt x="10738" y="21284"/>
                  <a:pt x="9168" y="20891"/>
                  <a:pt x="7931" y="20499"/>
                </a:cubicBezTo>
                <a:cubicBezTo>
                  <a:pt x="6694" y="20106"/>
                  <a:pt x="5790" y="19713"/>
                  <a:pt x="4624" y="18862"/>
                </a:cubicBezTo>
                <a:cubicBezTo>
                  <a:pt x="3459" y="18011"/>
                  <a:pt x="2031" y="16702"/>
                  <a:pt x="1151" y="15459"/>
                </a:cubicBezTo>
                <a:cubicBezTo>
                  <a:pt x="271" y="14215"/>
                  <a:pt x="-62" y="13037"/>
                  <a:pt x="9" y="11662"/>
                </a:cubicBezTo>
                <a:cubicBezTo>
                  <a:pt x="81" y="10288"/>
                  <a:pt x="557" y="8717"/>
                  <a:pt x="1223" y="7310"/>
                </a:cubicBezTo>
                <a:cubicBezTo>
                  <a:pt x="1889" y="5902"/>
                  <a:pt x="2745" y="4659"/>
                  <a:pt x="3792" y="3742"/>
                </a:cubicBezTo>
                <a:cubicBezTo>
                  <a:pt x="4838" y="2826"/>
                  <a:pt x="6075" y="2237"/>
                  <a:pt x="7194" y="2106"/>
                </a:cubicBezTo>
                <a:cubicBezTo>
                  <a:pt x="8312" y="1975"/>
                  <a:pt x="9311" y="2302"/>
                  <a:pt x="10310" y="2630"/>
                </a:cubicBezTo>
              </a:path>
            </a:pathLst>
          </a:custGeom>
          <a:ln w="88900" cap="rnd">
            <a:solidFill>
              <a:srgbClr val="F93343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6" name="Drawing"/>
          <p:cNvSpPr/>
          <p:nvPr/>
        </p:nvSpPr>
        <p:spPr>
          <a:xfrm>
            <a:off x="18369572" y="6604051"/>
            <a:ext cx="1541321" cy="63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3948" y="1635"/>
                </a:moveTo>
                <a:cubicBezTo>
                  <a:pt x="13803" y="1168"/>
                  <a:pt x="13657" y="701"/>
                  <a:pt x="13125" y="409"/>
                </a:cubicBezTo>
                <a:cubicBezTo>
                  <a:pt x="12592" y="117"/>
                  <a:pt x="11672" y="0"/>
                  <a:pt x="10485" y="0"/>
                </a:cubicBezTo>
                <a:cubicBezTo>
                  <a:pt x="9299" y="0"/>
                  <a:pt x="7846" y="117"/>
                  <a:pt x="6562" y="409"/>
                </a:cubicBezTo>
                <a:cubicBezTo>
                  <a:pt x="5279" y="701"/>
                  <a:pt x="4165" y="1168"/>
                  <a:pt x="3342" y="1576"/>
                </a:cubicBezTo>
                <a:cubicBezTo>
                  <a:pt x="2518" y="1985"/>
                  <a:pt x="1986" y="2335"/>
                  <a:pt x="1598" y="2627"/>
                </a:cubicBezTo>
                <a:cubicBezTo>
                  <a:pt x="1211" y="2919"/>
                  <a:pt x="969" y="3152"/>
                  <a:pt x="726" y="3911"/>
                </a:cubicBezTo>
                <a:cubicBezTo>
                  <a:pt x="484" y="4670"/>
                  <a:pt x="242" y="5955"/>
                  <a:pt x="121" y="7472"/>
                </a:cubicBezTo>
                <a:cubicBezTo>
                  <a:pt x="0" y="8990"/>
                  <a:pt x="0" y="10742"/>
                  <a:pt x="0" y="12376"/>
                </a:cubicBezTo>
                <a:cubicBezTo>
                  <a:pt x="0" y="14011"/>
                  <a:pt x="0" y="15529"/>
                  <a:pt x="363" y="16638"/>
                </a:cubicBezTo>
                <a:cubicBezTo>
                  <a:pt x="726" y="17747"/>
                  <a:pt x="1453" y="18448"/>
                  <a:pt x="2518" y="18973"/>
                </a:cubicBezTo>
                <a:cubicBezTo>
                  <a:pt x="3584" y="19498"/>
                  <a:pt x="4988" y="19849"/>
                  <a:pt x="6441" y="20141"/>
                </a:cubicBezTo>
                <a:cubicBezTo>
                  <a:pt x="7894" y="20432"/>
                  <a:pt x="9396" y="20666"/>
                  <a:pt x="10824" y="20958"/>
                </a:cubicBezTo>
                <a:cubicBezTo>
                  <a:pt x="12253" y="21250"/>
                  <a:pt x="13609" y="21600"/>
                  <a:pt x="14892" y="21600"/>
                </a:cubicBezTo>
                <a:cubicBezTo>
                  <a:pt x="16176" y="21600"/>
                  <a:pt x="17387" y="21250"/>
                  <a:pt x="18404" y="20608"/>
                </a:cubicBezTo>
                <a:cubicBezTo>
                  <a:pt x="19421" y="19965"/>
                  <a:pt x="20244" y="19031"/>
                  <a:pt x="20777" y="17981"/>
                </a:cubicBezTo>
                <a:cubicBezTo>
                  <a:pt x="21309" y="16930"/>
                  <a:pt x="21552" y="15762"/>
                  <a:pt x="21576" y="14128"/>
                </a:cubicBezTo>
                <a:cubicBezTo>
                  <a:pt x="21600" y="12493"/>
                  <a:pt x="21406" y="10391"/>
                  <a:pt x="20946" y="8640"/>
                </a:cubicBezTo>
                <a:cubicBezTo>
                  <a:pt x="20486" y="6889"/>
                  <a:pt x="19760" y="5488"/>
                  <a:pt x="18670" y="4495"/>
                </a:cubicBezTo>
                <a:cubicBezTo>
                  <a:pt x="17580" y="3503"/>
                  <a:pt x="16127" y="2919"/>
                  <a:pt x="14432" y="2861"/>
                </a:cubicBezTo>
                <a:cubicBezTo>
                  <a:pt x="12737" y="2802"/>
                  <a:pt x="10800" y="3269"/>
                  <a:pt x="9081" y="4203"/>
                </a:cubicBezTo>
                <a:cubicBezTo>
                  <a:pt x="7361" y="5137"/>
                  <a:pt x="5860" y="6538"/>
                  <a:pt x="4359" y="7939"/>
                </a:cubicBezTo>
              </a:path>
            </a:pathLst>
          </a:custGeom>
          <a:ln w="88900" cap="rnd">
            <a:solidFill>
              <a:srgbClr val="F93343"/>
            </a:solidFill>
          </a:ln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