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4" r:id="rId5"/>
    <p:sldId id="265" r:id="rId6"/>
    <p:sldId id="266" r:id="rId7"/>
    <p:sldId id="267" r:id="rId8"/>
    <p:sldId id="268" r:id="rId9"/>
    <p:sldId id="269" r:id="rId10"/>
    <p:sldId id="281" r:id="rId11"/>
    <p:sldId id="270" r:id="rId12"/>
    <p:sldId id="271" r:id="rId13"/>
    <p:sldId id="272" r:id="rId14"/>
    <p:sldId id="274" r:id="rId15"/>
    <p:sldId id="275" r:id="rId16"/>
    <p:sldId id="273" r:id="rId17"/>
    <p:sldId id="276" r:id="rId18"/>
    <p:sldId id="280" r:id="rId19"/>
    <p:sldId id="279" r:id="rId20"/>
    <p:sldId id="278" r:id="rId21"/>
    <p:sldId id="277"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BDBA1-5373-4720-8325-B0C29E289964}" v="35" dt="2023-03-02T19:46:40.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474" y="10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Wilson" userId="d7bb864d-d452-4bb7-a126-9b96bb2df9ff" providerId="ADAL" clId="{7A0BDBA1-5373-4720-8325-B0C29E289964}"/>
    <pc:docChg chg="undo custSel modSld">
      <pc:chgData name="Kristen Wilson" userId="d7bb864d-d452-4bb7-a126-9b96bb2df9ff" providerId="ADAL" clId="{7A0BDBA1-5373-4720-8325-B0C29E289964}" dt="2023-03-02T20:29:34.195" v="799"/>
      <pc:docMkLst>
        <pc:docMk/>
      </pc:docMkLst>
      <pc:sldChg chg="modSp mod">
        <pc:chgData name="Kristen Wilson" userId="d7bb864d-d452-4bb7-a126-9b96bb2df9ff" providerId="ADAL" clId="{7A0BDBA1-5373-4720-8325-B0C29E289964}" dt="2023-03-02T19:45:50.952" v="51" actId="20577"/>
        <pc:sldMkLst>
          <pc:docMk/>
          <pc:sldMk cId="1780721691" sldId="265"/>
        </pc:sldMkLst>
        <pc:spChg chg="mod">
          <ac:chgData name="Kristen Wilson" userId="d7bb864d-d452-4bb7-a126-9b96bb2df9ff" providerId="ADAL" clId="{7A0BDBA1-5373-4720-8325-B0C29E289964}" dt="2023-03-02T19:44:36.904" v="42" actId="20577"/>
          <ac:spMkLst>
            <pc:docMk/>
            <pc:sldMk cId="1780721691" sldId="265"/>
            <ac:spMk id="3" creationId="{3C791C49-16FE-3C4F-D612-173F8C283226}"/>
          </ac:spMkLst>
        </pc:spChg>
        <pc:spChg chg="mod">
          <ac:chgData name="Kristen Wilson" userId="d7bb864d-d452-4bb7-a126-9b96bb2df9ff" providerId="ADAL" clId="{7A0BDBA1-5373-4720-8325-B0C29E289964}" dt="2023-03-02T19:45:50.952" v="51" actId="20577"/>
          <ac:spMkLst>
            <pc:docMk/>
            <pc:sldMk cId="1780721691" sldId="265"/>
            <ac:spMk id="4" creationId="{474CA8CF-E47D-282C-28DD-B170AEB426B8}"/>
          </ac:spMkLst>
        </pc:spChg>
      </pc:sldChg>
      <pc:sldChg chg="modSp">
        <pc:chgData name="Kristen Wilson" userId="d7bb864d-d452-4bb7-a126-9b96bb2df9ff" providerId="ADAL" clId="{7A0BDBA1-5373-4720-8325-B0C29E289964}" dt="2023-03-02T19:46:40.831" v="85" actId="20577"/>
        <pc:sldMkLst>
          <pc:docMk/>
          <pc:sldMk cId="2170821835" sldId="266"/>
        </pc:sldMkLst>
        <pc:spChg chg="mod">
          <ac:chgData name="Kristen Wilson" userId="d7bb864d-d452-4bb7-a126-9b96bb2df9ff" providerId="ADAL" clId="{7A0BDBA1-5373-4720-8325-B0C29E289964}" dt="2023-03-02T19:46:40.831" v="85" actId="20577"/>
          <ac:spMkLst>
            <pc:docMk/>
            <pc:sldMk cId="2170821835" sldId="266"/>
            <ac:spMk id="4" creationId="{474CA8CF-E47D-282C-28DD-B170AEB426B8}"/>
          </ac:spMkLst>
        </pc:spChg>
      </pc:sldChg>
      <pc:sldChg chg="modSp mod">
        <pc:chgData name="Kristen Wilson" userId="d7bb864d-d452-4bb7-a126-9b96bb2df9ff" providerId="ADAL" clId="{7A0BDBA1-5373-4720-8325-B0C29E289964}" dt="2023-03-02T20:29:34.195" v="799"/>
        <pc:sldMkLst>
          <pc:docMk/>
          <pc:sldMk cId="1404261321" sldId="267"/>
        </pc:sldMkLst>
        <pc:spChg chg="mod">
          <ac:chgData name="Kristen Wilson" userId="d7bb864d-d452-4bb7-a126-9b96bb2df9ff" providerId="ADAL" clId="{7A0BDBA1-5373-4720-8325-B0C29E289964}" dt="2023-03-02T20:29:34.195" v="799"/>
          <ac:spMkLst>
            <pc:docMk/>
            <pc:sldMk cId="1404261321" sldId="267"/>
            <ac:spMk id="3" creationId="{3C791C49-16FE-3C4F-D612-173F8C283226}"/>
          </ac:spMkLst>
        </pc:spChg>
      </pc:sldChg>
      <pc:sldChg chg="modSp mod">
        <pc:chgData name="Kristen Wilson" userId="d7bb864d-d452-4bb7-a126-9b96bb2df9ff" providerId="ADAL" clId="{7A0BDBA1-5373-4720-8325-B0C29E289964}" dt="2023-03-02T20:08:07.145" v="513" actId="27636"/>
        <pc:sldMkLst>
          <pc:docMk/>
          <pc:sldMk cId="293171695" sldId="268"/>
        </pc:sldMkLst>
        <pc:spChg chg="mod">
          <ac:chgData name="Kristen Wilson" userId="d7bb864d-d452-4bb7-a126-9b96bb2df9ff" providerId="ADAL" clId="{7A0BDBA1-5373-4720-8325-B0C29E289964}" dt="2023-03-02T20:08:07.145" v="513" actId="27636"/>
          <ac:spMkLst>
            <pc:docMk/>
            <pc:sldMk cId="293171695" sldId="268"/>
            <ac:spMk id="2" creationId="{9A1F975C-5314-8F30-B9E3-1D494BE4361A}"/>
          </ac:spMkLst>
        </pc:spChg>
        <pc:spChg chg="mod">
          <ac:chgData name="Kristen Wilson" userId="d7bb864d-d452-4bb7-a126-9b96bb2df9ff" providerId="ADAL" clId="{7A0BDBA1-5373-4720-8325-B0C29E289964}" dt="2023-03-02T20:04:48.305" v="133" actId="14100"/>
          <ac:spMkLst>
            <pc:docMk/>
            <pc:sldMk cId="293171695" sldId="268"/>
            <ac:spMk id="3" creationId="{3C791C49-16FE-3C4F-D612-173F8C28322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D926-C434-AEA5-242B-46F4F57AAE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7D5F90-3543-C5D9-B5AF-8AE61DE6A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F682E8-0A0E-1C82-B244-BD2C25C6EA16}"/>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1FFFF32D-1024-5C86-3D9A-9FD63D543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C6600-2EEE-E472-4067-CF576DA86384}"/>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33498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2A3D-1D8E-3D1B-540B-E949D4361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BF0773-9647-3684-897D-61799D93D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BA3BC-8845-A8F1-355A-B67BBE69C1F4}"/>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E10C5068-1D37-91B7-06C6-4DBF82EA8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E890D-688A-5102-AB1B-89061F2808C9}"/>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29035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A56694-ADFA-4A8F-2300-C4AB50AED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7AB031-F373-0837-E307-167285B852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7321E-59D4-2451-E252-CB65B40DE7EF}"/>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59B75AE0-9908-2739-7789-E1B44E627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CA217-1244-9B17-3B3D-BC58BAC56904}"/>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21580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F856-2686-A602-CBD1-22E15BCEB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99A05-9AB9-338B-B196-46C6C30D8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14B93-25C5-D10D-7F92-9A0BAA8FF73C}"/>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136CF105-2930-399E-B012-79DD1D0AC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02DA3-0D57-CD8B-322A-B1B5A418FDB2}"/>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406919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4959-BFE1-5590-E5FA-42017AFB4D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1AC2F-27D3-6831-A120-16DD23D3BC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D33DE-E995-6B74-9F85-9FA7AE55A736}"/>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93162EAC-050F-FB09-3F5E-563222406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CEE19-0A12-51D1-36C2-FD75937892AE}"/>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47439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6A41-43FB-0283-CC87-952A5645F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FA506-B816-D194-36B6-CB7705EBD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459C62-6D06-5E5C-1132-F84D295669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C36F6E-F608-52A1-60DC-613C610D7CBB}"/>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6" name="Footer Placeholder 5">
            <a:extLst>
              <a:ext uri="{FF2B5EF4-FFF2-40B4-BE49-F238E27FC236}">
                <a16:creationId xmlns:a16="http://schemas.microsoft.com/office/drawing/2014/main" id="{3F59CFBB-0856-1F71-7917-4E2410346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8EB23-D993-4632-9386-5D8244904D52}"/>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0792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830F-E77A-454F-93C6-7C60B66507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B2FC04-9BCD-281B-769B-11EDF1244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7A2CDB-6642-3C59-6856-1F501C81C0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0AF911-7B06-804D-4370-4A9AACEA0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F4FFB3-4EB7-CFE7-AA2E-5DB924D045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BBE50D-2D09-853F-874B-6A203DDF9A03}"/>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8" name="Footer Placeholder 7">
            <a:extLst>
              <a:ext uri="{FF2B5EF4-FFF2-40B4-BE49-F238E27FC236}">
                <a16:creationId xmlns:a16="http://schemas.microsoft.com/office/drawing/2014/main" id="{965175B5-0AB9-9263-793B-B64322460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7CE5E9-3B2B-82C4-7A2A-462EB5922B23}"/>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3392179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5755-8A22-9338-434A-891B42189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3B4DC-ED38-B859-12BA-EBCC9C7C218B}"/>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4" name="Footer Placeholder 3">
            <a:extLst>
              <a:ext uri="{FF2B5EF4-FFF2-40B4-BE49-F238E27FC236}">
                <a16:creationId xmlns:a16="http://schemas.microsoft.com/office/drawing/2014/main" id="{5DEBD9DC-463C-7B37-C906-A1536AD4F9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D11DB-9F1F-3936-7C45-43854AA0D2C0}"/>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2643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7CCBF-5B74-E5CA-C44F-979E3DBB4D30}"/>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3" name="Footer Placeholder 2">
            <a:extLst>
              <a:ext uri="{FF2B5EF4-FFF2-40B4-BE49-F238E27FC236}">
                <a16:creationId xmlns:a16="http://schemas.microsoft.com/office/drawing/2014/main" id="{A8360E59-6404-AEBF-0B2E-865C5FBF30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B7A8B6-6158-8495-5E15-33A1A2AB149F}"/>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202165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AFEF-5FB1-9D6C-F3BC-6730F2BE3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998B1-9269-6B7D-F0AF-A68D72834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C11E1-CD24-3549-1579-6F2F02ACD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61660-4785-3692-8605-CA6A0E0F4E54}"/>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6" name="Footer Placeholder 5">
            <a:extLst>
              <a:ext uri="{FF2B5EF4-FFF2-40B4-BE49-F238E27FC236}">
                <a16:creationId xmlns:a16="http://schemas.microsoft.com/office/drawing/2014/main" id="{81621427-4C79-CE87-A9BE-BC087296C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E97E-B6DF-DCA5-E3D5-78025DE51F4A}"/>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71488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D1A8-0C2B-BB90-FA39-916780457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FD0E8-4164-EA5E-275C-B34351FECE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F7D0CF-9FE7-49A0-6C3E-7CA660DA3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C6177-76A4-C651-5442-EA857CA730A4}"/>
              </a:ext>
            </a:extLst>
          </p:cNvPr>
          <p:cNvSpPr>
            <a:spLocks noGrp="1"/>
          </p:cNvSpPr>
          <p:nvPr>
            <p:ph type="dt" sz="half" idx="10"/>
          </p:nvPr>
        </p:nvSpPr>
        <p:spPr/>
        <p:txBody>
          <a:bodyPr/>
          <a:lstStyle/>
          <a:p>
            <a:fld id="{A803CDE3-FA8F-479E-8516-691E7244275B}" type="datetimeFigureOut">
              <a:rPr lang="en-US" smtClean="0"/>
              <a:t>3/2/2023</a:t>
            </a:fld>
            <a:endParaRPr lang="en-US"/>
          </a:p>
        </p:txBody>
      </p:sp>
      <p:sp>
        <p:nvSpPr>
          <p:cNvPr id="6" name="Footer Placeholder 5">
            <a:extLst>
              <a:ext uri="{FF2B5EF4-FFF2-40B4-BE49-F238E27FC236}">
                <a16:creationId xmlns:a16="http://schemas.microsoft.com/office/drawing/2014/main" id="{917EACE4-28DA-67F4-10F9-DEABF5555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DDD11-5D2D-6666-49D9-3E3FDD7DC9D9}"/>
              </a:ext>
            </a:extLst>
          </p:cNvPr>
          <p:cNvSpPr>
            <a:spLocks noGrp="1"/>
          </p:cNvSpPr>
          <p:nvPr>
            <p:ph type="sldNum" sz="quarter" idx="12"/>
          </p:nvPr>
        </p:nvSpPr>
        <p:spPr/>
        <p:txBody>
          <a:bodyPr/>
          <a:lstStyle/>
          <a:p>
            <a:fld id="{B6E6D536-D810-4BF1-A8E9-A8ACA2D475D9}" type="slidenum">
              <a:rPr lang="en-US" smtClean="0"/>
              <a:t>‹#›</a:t>
            </a:fld>
            <a:endParaRPr lang="en-US"/>
          </a:p>
        </p:txBody>
      </p:sp>
    </p:spTree>
    <p:extLst>
      <p:ext uri="{BB962C8B-B14F-4D97-AF65-F5344CB8AC3E}">
        <p14:creationId xmlns:p14="http://schemas.microsoft.com/office/powerpoint/2010/main" val="1335190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3408A-7F0D-C909-E3A6-DA6737D0E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7D641A-0A0E-6337-4244-854E0B2AF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6A31F-2F14-E701-745E-1457487CC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3CDE3-FA8F-479E-8516-691E7244275B}" type="datetimeFigureOut">
              <a:rPr lang="en-US" smtClean="0"/>
              <a:t>3/2/2023</a:t>
            </a:fld>
            <a:endParaRPr lang="en-US"/>
          </a:p>
        </p:txBody>
      </p:sp>
      <p:sp>
        <p:nvSpPr>
          <p:cNvPr id="5" name="Footer Placeholder 4">
            <a:extLst>
              <a:ext uri="{FF2B5EF4-FFF2-40B4-BE49-F238E27FC236}">
                <a16:creationId xmlns:a16="http://schemas.microsoft.com/office/drawing/2014/main" id="{146A1832-FA0D-24AB-C9A1-2CF710962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123D2F-04B5-96D4-8401-D66D69B8B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D536-D810-4BF1-A8E9-A8ACA2D475D9}" type="slidenum">
              <a:rPr lang="en-US" smtClean="0"/>
              <a:t>‹#›</a:t>
            </a:fld>
            <a:endParaRPr lang="en-US"/>
          </a:p>
        </p:txBody>
      </p:sp>
    </p:spTree>
    <p:extLst>
      <p:ext uri="{BB962C8B-B14F-4D97-AF65-F5344CB8AC3E}">
        <p14:creationId xmlns:p14="http://schemas.microsoft.com/office/powerpoint/2010/main" val="4276704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ectangle 104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Freeform: Shape 105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000" kern="1200" dirty="0">
                <a:solidFill>
                  <a:srgbClr val="FFFFFF"/>
                </a:solidFill>
                <a:effectLst/>
                <a:latin typeface="+mj-lt"/>
                <a:ea typeface="+mj-ea"/>
                <a:cs typeface="+mj-cs"/>
              </a:rPr>
              <a:t>0 North Mountain Drive, Dobbs Ferry, New York</a:t>
            </a:r>
            <a:br>
              <a:rPr lang="en-US" sz="3400" kern="1200" dirty="0">
                <a:solidFill>
                  <a:srgbClr val="FFFFFF"/>
                </a:solidFill>
                <a:effectLst/>
                <a:latin typeface="+mj-lt"/>
                <a:ea typeface="+mj-ea"/>
                <a:cs typeface="+mj-cs"/>
              </a:rPr>
            </a:br>
            <a:endParaRPr lang="en-US" sz="3400" kern="1200" dirty="0">
              <a:solidFill>
                <a:srgbClr val="FFFFFF"/>
              </a:solidFill>
              <a:latin typeface="+mj-lt"/>
              <a:ea typeface="+mj-ea"/>
              <a:cs typeface="+mj-cs"/>
            </a:endParaRPr>
          </a:p>
        </p:txBody>
      </p:sp>
      <p:pic>
        <p:nvPicPr>
          <p:cNvPr id="1027" name="Picture 1">
            <a:extLst>
              <a:ext uri="{FF2B5EF4-FFF2-40B4-BE49-F238E27FC236}">
                <a16:creationId xmlns:a16="http://schemas.microsoft.com/office/drawing/2014/main" id="{6D32BDD2-07C6-7D34-DD22-56EBE3282C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40204" y="0"/>
            <a:ext cx="7696193" cy="6599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86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0084437B-6FEC-4B1F-3D34-5BC632BBA459}"/>
              </a:ext>
            </a:extLst>
          </p:cNvPr>
          <p:cNvPicPr>
            <a:picLocks noChangeAspect="1"/>
          </p:cNvPicPr>
          <p:nvPr/>
        </p:nvPicPr>
        <p:blipFill rotWithShape="1">
          <a:blip r:embed="rId2">
            <a:extLst>
              <a:ext uri="{28A0092B-C50C-407E-A947-70E740481C1C}">
                <a14:useLocalDpi xmlns:a14="http://schemas.microsoft.com/office/drawing/2010/main" val="0"/>
              </a:ext>
            </a:extLst>
          </a:blip>
          <a:srcRect l="14297" t="8302" r="15381" b="9434"/>
          <a:stretch/>
        </p:blipFill>
        <p:spPr>
          <a:xfrm>
            <a:off x="1615858" y="10561"/>
            <a:ext cx="9017635" cy="6825850"/>
          </a:xfrm>
          <a:prstGeom prst="rect">
            <a:avLst/>
          </a:prstGeom>
        </p:spPr>
      </p:pic>
    </p:spTree>
    <p:extLst>
      <p:ext uri="{BB962C8B-B14F-4D97-AF65-F5344CB8AC3E}">
        <p14:creationId xmlns:p14="http://schemas.microsoft.com/office/powerpoint/2010/main" val="245332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14CB856-972B-8B49-2756-E3C317E8509C}"/>
              </a:ext>
            </a:extLst>
          </p:cNvPr>
          <p:cNvPicPr>
            <a:picLocks noChangeAspect="1"/>
          </p:cNvPicPr>
          <p:nvPr/>
        </p:nvPicPr>
        <p:blipFill rotWithShape="1">
          <a:blip r:embed="rId2">
            <a:extLst>
              <a:ext uri="{28A0092B-C50C-407E-A947-70E740481C1C}">
                <a14:useLocalDpi xmlns:a14="http://schemas.microsoft.com/office/drawing/2010/main" val="0"/>
              </a:ext>
            </a:extLst>
          </a:blip>
          <a:srcRect l="2543" t="6956" r="51023" b="15053"/>
          <a:stretch/>
        </p:blipFill>
        <p:spPr>
          <a:xfrm rot="16200000">
            <a:off x="2667001" y="-1021404"/>
            <a:ext cx="6857998" cy="8900806"/>
          </a:xfrm>
          <a:prstGeom prst="rect">
            <a:avLst/>
          </a:prstGeom>
        </p:spPr>
      </p:pic>
    </p:spTree>
    <p:extLst>
      <p:ext uri="{BB962C8B-B14F-4D97-AF65-F5344CB8AC3E}">
        <p14:creationId xmlns:p14="http://schemas.microsoft.com/office/powerpoint/2010/main" val="281289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BC912A38-5AC3-982E-C49C-A840027BA562}"/>
              </a:ext>
            </a:extLst>
          </p:cNvPr>
          <p:cNvPicPr>
            <a:picLocks noChangeAspect="1"/>
          </p:cNvPicPr>
          <p:nvPr/>
        </p:nvPicPr>
        <p:blipFill rotWithShape="1">
          <a:blip r:embed="rId2">
            <a:extLst>
              <a:ext uri="{28A0092B-C50C-407E-A947-70E740481C1C}">
                <a14:useLocalDpi xmlns:a14="http://schemas.microsoft.com/office/drawing/2010/main" val="0"/>
              </a:ext>
            </a:extLst>
          </a:blip>
          <a:srcRect l="37262" r="11363"/>
          <a:stretch/>
        </p:blipFill>
        <p:spPr>
          <a:xfrm rot="16200000">
            <a:off x="2666999" y="-1716106"/>
            <a:ext cx="6858002" cy="10315262"/>
          </a:xfrm>
          <a:prstGeom prst="rect">
            <a:avLst/>
          </a:prstGeom>
        </p:spPr>
      </p:pic>
    </p:spTree>
    <p:extLst>
      <p:ext uri="{BB962C8B-B14F-4D97-AF65-F5344CB8AC3E}">
        <p14:creationId xmlns:p14="http://schemas.microsoft.com/office/powerpoint/2010/main" val="178155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CD96C98D-6DFC-453C-11B3-43D29D924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100208"/>
            <a:ext cx="8875059" cy="6858000"/>
          </a:xfrm>
          <a:prstGeom prst="rect">
            <a:avLst/>
          </a:prstGeom>
        </p:spPr>
      </p:pic>
    </p:spTree>
    <p:extLst>
      <p:ext uri="{BB962C8B-B14F-4D97-AF65-F5344CB8AC3E}">
        <p14:creationId xmlns:p14="http://schemas.microsoft.com/office/powerpoint/2010/main" val="64358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C27C6344-B59E-2638-A23D-02DD021A338C}"/>
              </a:ext>
            </a:extLst>
          </p:cNvPr>
          <p:cNvPicPr>
            <a:picLocks noChangeAspect="1"/>
          </p:cNvPicPr>
          <p:nvPr/>
        </p:nvPicPr>
        <p:blipFill rotWithShape="1">
          <a:blip r:embed="rId2">
            <a:extLst>
              <a:ext uri="{28A0092B-C50C-407E-A947-70E740481C1C}">
                <a14:useLocalDpi xmlns:a14="http://schemas.microsoft.com/office/drawing/2010/main" val="0"/>
              </a:ext>
            </a:extLst>
          </a:blip>
          <a:srcRect l="15783" r="17715"/>
          <a:stretch/>
        </p:blipFill>
        <p:spPr>
          <a:xfrm rot="16200000">
            <a:off x="2667897" y="-530122"/>
            <a:ext cx="6856205" cy="7966554"/>
          </a:xfrm>
          <a:prstGeom prst="rect">
            <a:avLst/>
          </a:prstGeom>
        </p:spPr>
      </p:pic>
    </p:spTree>
    <p:extLst>
      <p:ext uri="{BB962C8B-B14F-4D97-AF65-F5344CB8AC3E}">
        <p14:creationId xmlns:p14="http://schemas.microsoft.com/office/powerpoint/2010/main" val="173462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with medium confidence">
            <a:extLst>
              <a:ext uri="{FF2B5EF4-FFF2-40B4-BE49-F238E27FC236}">
                <a16:creationId xmlns:a16="http://schemas.microsoft.com/office/drawing/2014/main" id="{222DAE89-2138-CD3E-197C-AE6692C789B3}"/>
              </a:ext>
            </a:extLst>
          </p:cNvPr>
          <p:cNvPicPr>
            <a:picLocks noChangeAspect="1"/>
          </p:cNvPicPr>
          <p:nvPr/>
        </p:nvPicPr>
        <p:blipFill rotWithShape="1">
          <a:blip r:embed="rId2">
            <a:extLst>
              <a:ext uri="{28A0092B-C50C-407E-A947-70E740481C1C}">
                <a14:useLocalDpi xmlns:a14="http://schemas.microsoft.com/office/drawing/2010/main" val="0"/>
              </a:ext>
            </a:extLst>
          </a:blip>
          <a:srcRect b="15744"/>
          <a:stretch/>
        </p:blipFill>
        <p:spPr>
          <a:xfrm>
            <a:off x="829235" y="0"/>
            <a:ext cx="10533529" cy="6858000"/>
          </a:xfrm>
          <a:prstGeom prst="rect">
            <a:avLst/>
          </a:prstGeom>
        </p:spPr>
      </p:pic>
    </p:spTree>
    <p:extLst>
      <p:ext uri="{BB962C8B-B14F-4D97-AF65-F5344CB8AC3E}">
        <p14:creationId xmlns:p14="http://schemas.microsoft.com/office/powerpoint/2010/main" val="423378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C689B44-3E7D-1832-41D2-E5E8E00D6876}"/>
              </a:ext>
            </a:extLst>
          </p:cNvPr>
          <p:cNvPicPr>
            <a:picLocks noChangeAspect="1"/>
          </p:cNvPicPr>
          <p:nvPr/>
        </p:nvPicPr>
        <p:blipFill rotWithShape="1">
          <a:blip r:embed="rId2">
            <a:extLst>
              <a:ext uri="{28A0092B-C50C-407E-A947-70E740481C1C}">
                <a14:useLocalDpi xmlns:a14="http://schemas.microsoft.com/office/drawing/2010/main" val="0"/>
              </a:ext>
            </a:extLst>
          </a:blip>
          <a:srcRect t="21918" b="34064"/>
          <a:stretch/>
        </p:blipFill>
        <p:spPr>
          <a:xfrm>
            <a:off x="79777" y="3737"/>
            <a:ext cx="12032446" cy="6854263"/>
          </a:xfrm>
          <a:prstGeom prst="rect">
            <a:avLst/>
          </a:prstGeom>
        </p:spPr>
      </p:pic>
    </p:spTree>
    <p:extLst>
      <p:ext uri="{BB962C8B-B14F-4D97-AF65-F5344CB8AC3E}">
        <p14:creationId xmlns:p14="http://schemas.microsoft.com/office/powerpoint/2010/main" val="331544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F7E8330-0B47-2996-E6FB-AE3EDF3F2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198598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E3B287C-246A-6999-5F6D-723AA6DB1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76281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26451F7E-7F25-24FE-0976-CAE7A2DFF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20118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606576" cy="1471959"/>
          </a:xfrm>
        </p:spPr>
        <p:txBody>
          <a:bodyPr>
            <a:normAutofit/>
          </a:bodyPr>
          <a:lstStyle/>
          <a:p>
            <a:r>
              <a:rPr lang="en-US" sz="2500" dirty="0">
                <a:solidFill>
                  <a:srgbClr val="FFFFFF"/>
                </a:solidFill>
                <a:effectLst/>
                <a:latin typeface="Calibri" panose="020F0502020204030204" pitchFamily="34" charset="0"/>
                <a:ea typeface="Calibri" panose="020F0502020204030204" pitchFamily="34" charset="0"/>
              </a:rPr>
              <a:t>0 North Mountain Drive, Dobbs Ferry, New York</a:t>
            </a:r>
            <a:br>
              <a:rPr lang="en-US" sz="2500" dirty="0">
                <a:solidFill>
                  <a:srgbClr val="FFFFFF"/>
                </a:solidFill>
                <a:effectLst/>
                <a:latin typeface="Calibri" panose="020F0502020204030204" pitchFamily="34" charset="0"/>
                <a:ea typeface="Calibri" panose="020F0502020204030204" pitchFamily="34" charset="0"/>
              </a:rPr>
            </a:br>
            <a:endParaRPr lang="en-US" sz="2500" dirty="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368300" indent="-368300">
              <a:buFont typeface="+mj-lt"/>
              <a:buAutoNum type="alphaUcPeriod"/>
            </a:pPr>
            <a:r>
              <a:rPr lang="en-US" sz="2000" dirty="0">
                <a:solidFill>
                  <a:srgbClr val="FEFFFF"/>
                </a:solidFill>
                <a:latin typeface="Calibri" panose="020F0502020204030204" pitchFamily="34" charset="0"/>
                <a:cs typeface="+mj-cs"/>
              </a:rPr>
              <a:t>Chapter 300 of the Village of Dobbs Ferry Code details Zoning and Land Use</a:t>
            </a:r>
          </a:p>
          <a:p>
            <a:pPr marL="0" indent="0">
              <a:buNone/>
            </a:pPr>
            <a:endParaRPr lang="en-US" sz="2000" dirty="0">
              <a:solidFill>
                <a:srgbClr val="FEFFFF"/>
              </a:solidFill>
            </a:endParaRPr>
          </a:p>
        </p:txBody>
      </p:sp>
      <p:pic>
        <p:nvPicPr>
          <p:cNvPr id="2050" name="x_m_-488178454537305500m_6142048831126245495m_-8947612721038465949Picture 1">
            <a:extLst>
              <a:ext uri="{FF2B5EF4-FFF2-40B4-BE49-F238E27FC236}">
                <a16:creationId xmlns:a16="http://schemas.microsoft.com/office/drawing/2014/main" id="{F9708B10-BC34-D33F-31D3-F158A24CE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5" r="6437"/>
          <a:stretch/>
        </p:blipFill>
        <p:spPr bwMode="auto">
          <a:xfrm>
            <a:off x="5064922" y="1145894"/>
            <a:ext cx="6907240" cy="54875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396089"/>
            <a:ext cx="7296236" cy="797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4700" lvl="1" indent="-317500">
              <a:buFont typeface="+mj-lt"/>
              <a:buAutoNum type="alphaLcPeriod"/>
            </a:pPr>
            <a:r>
              <a:rPr lang="en-US" sz="2000" dirty="0"/>
              <a:t>Attachment 2 to Chapter 300, Table B-1 sets forth the Dimensional Tables for One Family Districts</a:t>
            </a:r>
          </a:p>
          <a:p>
            <a:endParaRPr lang="en-US" dirty="0"/>
          </a:p>
        </p:txBody>
      </p:sp>
      <p:sp>
        <p:nvSpPr>
          <p:cNvPr id="8" name="Rectangle 7">
            <a:extLst>
              <a:ext uri="{FF2B5EF4-FFF2-40B4-BE49-F238E27FC236}">
                <a16:creationId xmlns:a16="http://schemas.microsoft.com/office/drawing/2014/main" id="{3F2FDAF4-B194-66EA-C6BF-5AD67767C931}"/>
              </a:ext>
            </a:extLst>
          </p:cNvPr>
          <p:cNvSpPr/>
          <p:nvPr/>
        </p:nvSpPr>
        <p:spPr>
          <a:xfrm>
            <a:off x="5236476" y="1772239"/>
            <a:ext cx="6542202" cy="56716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A632E3-C8FE-08F7-7CA7-62C62D612F99}"/>
              </a:ext>
            </a:extLst>
          </p:cNvPr>
          <p:cNvSpPr/>
          <p:nvPr/>
        </p:nvSpPr>
        <p:spPr>
          <a:xfrm>
            <a:off x="5236476" y="2704597"/>
            <a:ext cx="6542202" cy="9051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0F0BA38-95FD-F127-BC51-1EE69696131B}"/>
              </a:ext>
            </a:extLst>
          </p:cNvPr>
          <p:cNvGrpSpPr/>
          <p:nvPr/>
        </p:nvGrpSpPr>
        <p:grpSpPr>
          <a:xfrm>
            <a:off x="1621410" y="2677212"/>
            <a:ext cx="10171522" cy="3751868"/>
            <a:chOff x="1621410" y="2677212"/>
            <a:chExt cx="10171522" cy="3751868"/>
          </a:xfrm>
        </p:grpSpPr>
        <p:sp>
          <p:nvSpPr>
            <p:cNvPr id="10" name="Freeform: Shape 9">
              <a:extLst>
                <a:ext uri="{FF2B5EF4-FFF2-40B4-BE49-F238E27FC236}">
                  <a16:creationId xmlns:a16="http://schemas.microsoft.com/office/drawing/2014/main" id="{CECEB074-1BF7-E302-DCD3-E7E9FA996227}"/>
                </a:ext>
              </a:extLst>
            </p:cNvPr>
            <p:cNvSpPr/>
            <p:nvPr/>
          </p:nvSpPr>
          <p:spPr>
            <a:xfrm>
              <a:off x="1621410" y="2677212"/>
              <a:ext cx="10171522" cy="3751868"/>
            </a:xfrm>
            <a:custGeom>
              <a:avLst/>
              <a:gdLst>
                <a:gd name="connsiteX0" fmla="*/ 3601039 w 10171522"/>
                <a:gd name="connsiteY0" fmla="*/ 0 h 3751868"/>
                <a:gd name="connsiteX1" fmla="*/ 3601039 w 10171522"/>
                <a:gd name="connsiteY1" fmla="*/ 0 h 3751868"/>
                <a:gd name="connsiteX2" fmla="*/ 0 w 10171522"/>
                <a:gd name="connsiteY2" fmla="*/ 1989056 h 3751868"/>
                <a:gd name="connsiteX3" fmla="*/ 3384223 w 10171522"/>
                <a:gd name="connsiteY3" fmla="*/ 2846895 h 3751868"/>
                <a:gd name="connsiteX4" fmla="*/ 8955464 w 10171522"/>
                <a:gd name="connsiteY4" fmla="*/ 3751868 h 3751868"/>
                <a:gd name="connsiteX5" fmla="*/ 10171522 w 10171522"/>
                <a:gd name="connsiteY5" fmla="*/ 914400 h 3751868"/>
                <a:gd name="connsiteX6" fmla="*/ 10152668 w 10171522"/>
                <a:gd name="connsiteY6" fmla="*/ 37708 h 3751868"/>
                <a:gd name="connsiteX7" fmla="*/ 3601039 w 10171522"/>
                <a:gd name="connsiteY7" fmla="*/ 0 h 375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1522" h="3751868">
                  <a:moveTo>
                    <a:pt x="3601039" y="0"/>
                  </a:moveTo>
                  <a:lnTo>
                    <a:pt x="3601039" y="0"/>
                  </a:lnTo>
                  <a:lnTo>
                    <a:pt x="0" y="1989056"/>
                  </a:lnTo>
                  <a:lnTo>
                    <a:pt x="3384223" y="2846895"/>
                  </a:lnTo>
                  <a:lnTo>
                    <a:pt x="8955464" y="3751868"/>
                  </a:lnTo>
                  <a:lnTo>
                    <a:pt x="10171522" y="914400"/>
                  </a:lnTo>
                  <a:lnTo>
                    <a:pt x="10152668" y="37708"/>
                  </a:lnTo>
                  <a:lnTo>
                    <a:pt x="3601039" y="0"/>
                  </a:lnTo>
                  <a:close/>
                </a:path>
              </a:pathLst>
            </a:custGeom>
            <a:solidFill>
              <a:schemeClr val="bg1">
                <a:lumMod val="6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13C199-9359-706C-CF22-FEDF7ED19C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4550" y="4682969"/>
              <a:ext cx="8877300" cy="1739900"/>
            </a:xfrm>
            <a:prstGeom prst="rect">
              <a:avLst/>
            </a:prstGeom>
            <a:ln w="50800">
              <a:solidFill>
                <a:srgbClr val="FF0000"/>
              </a:solidFill>
            </a:ln>
          </p:spPr>
        </p:pic>
      </p:grpSp>
      <p:grpSp>
        <p:nvGrpSpPr>
          <p:cNvPr id="13" name="Group 12">
            <a:extLst>
              <a:ext uri="{FF2B5EF4-FFF2-40B4-BE49-F238E27FC236}">
                <a16:creationId xmlns:a16="http://schemas.microsoft.com/office/drawing/2014/main" id="{02488D70-44FD-A7B7-3749-0D4ECCC04464}"/>
              </a:ext>
            </a:extLst>
          </p:cNvPr>
          <p:cNvGrpSpPr/>
          <p:nvPr/>
        </p:nvGrpSpPr>
        <p:grpSpPr>
          <a:xfrm>
            <a:off x="1640264" y="1762812"/>
            <a:ext cx="10143241" cy="2667786"/>
            <a:chOff x="1640264" y="1762812"/>
            <a:chExt cx="10143241" cy="2667786"/>
          </a:xfrm>
        </p:grpSpPr>
        <p:sp>
          <p:nvSpPr>
            <p:cNvPr id="12" name="Freeform: Shape 11">
              <a:extLst>
                <a:ext uri="{FF2B5EF4-FFF2-40B4-BE49-F238E27FC236}">
                  <a16:creationId xmlns:a16="http://schemas.microsoft.com/office/drawing/2014/main" id="{6BA62908-A0E8-F913-1AFD-D86D3DE7069F}"/>
                </a:ext>
              </a:extLst>
            </p:cNvPr>
            <p:cNvSpPr/>
            <p:nvPr/>
          </p:nvSpPr>
          <p:spPr>
            <a:xfrm>
              <a:off x="1640264" y="1762812"/>
              <a:ext cx="10143241" cy="2667786"/>
            </a:xfrm>
            <a:custGeom>
              <a:avLst/>
              <a:gdLst>
                <a:gd name="connsiteX0" fmla="*/ 0 w 10143241"/>
                <a:gd name="connsiteY0" fmla="*/ 1640264 h 2667786"/>
                <a:gd name="connsiteX1" fmla="*/ 2611225 w 10143241"/>
                <a:gd name="connsiteY1" fmla="*/ 1084083 h 2667786"/>
                <a:gd name="connsiteX2" fmla="*/ 3591612 w 10143241"/>
                <a:gd name="connsiteY2" fmla="*/ 9427 h 2667786"/>
                <a:gd name="connsiteX3" fmla="*/ 10143241 w 10143241"/>
                <a:gd name="connsiteY3" fmla="*/ 0 h 2667786"/>
                <a:gd name="connsiteX4" fmla="*/ 10143241 w 10143241"/>
                <a:gd name="connsiteY4" fmla="*/ 584462 h 2667786"/>
                <a:gd name="connsiteX5" fmla="*/ 8946037 w 10143241"/>
                <a:gd name="connsiteY5" fmla="*/ 2667786 h 2667786"/>
                <a:gd name="connsiteX6" fmla="*/ 0 w 10143241"/>
                <a:gd name="connsiteY6" fmla="*/ 1640264 h 266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3241" h="2667786">
                  <a:moveTo>
                    <a:pt x="0" y="1640264"/>
                  </a:moveTo>
                  <a:lnTo>
                    <a:pt x="2611225" y="1084083"/>
                  </a:lnTo>
                  <a:lnTo>
                    <a:pt x="3591612" y="9427"/>
                  </a:lnTo>
                  <a:lnTo>
                    <a:pt x="10143241" y="0"/>
                  </a:lnTo>
                  <a:lnTo>
                    <a:pt x="10143241" y="584462"/>
                  </a:lnTo>
                  <a:lnTo>
                    <a:pt x="8946037" y="2667786"/>
                  </a:lnTo>
                  <a:lnTo>
                    <a:pt x="0" y="1640264"/>
                  </a:lnTo>
                  <a:close/>
                </a:path>
              </a:pathLst>
            </a:custGeom>
            <a:solidFill>
              <a:schemeClr val="bg1">
                <a:lumMod val="6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BB620B-6B4B-BAB4-8962-62712FA1C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50" y="3440386"/>
              <a:ext cx="8877300" cy="939800"/>
            </a:xfrm>
            <a:prstGeom prst="rect">
              <a:avLst/>
            </a:prstGeom>
            <a:ln w="50800">
              <a:solidFill>
                <a:srgbClr val="FF0000"/>
              </a:solidFill>
            </a:ln>
          </p:spPr>
        </p:pic>
      </p:grpSp>
    </p:spTree>
    <p:extLst>
      <p:ext uri="{BB962C8B-B14F-4D97-AF65-F5344CB8AC3E}">
        <p14:creationId xmlns:p14="http://schemas.microsoft.com/office/powerpoint/2010/main" val="406392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out)">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with low confidence">
            <a:extLst>
              <a:ext uri="{FF2B5EF4-FFF2-40B4-BE49-F238E27FC236}">
                <a16:creationId xmlns:a16="http://schemas.microsoft.com/office/drawing/2014/main" id="{3BC67356-652D-2387-73F0-965CCD399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03416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 schematic&#10;&#10;Description automatically generated">
            <a:extLst>
              <a:ext uri="{FF2B5EF4-FFF2-40B4-BE49-F238E27FC236}">
                <a16:creationId xmlns:a16="http://schemas.microsoft.com/office/drawing/2014/main" id="{DC23C6C9-62F0-2306-36FC-2FAF1EB82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81874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82104" cy="1471959"/>
          </a:xfrm>
        </p:spPr>
        <p:txBody>
          <a:bodyPr>
            <a:normAutofit/>
          </a:bodyPr>
          <a:lstStyle/>
          <a:p>
            <a:r>
              <a:rPr lang="en-US" sz="2500" dirty="0">
                <a:solidFill>
                  <a:srgbClr val="FFFFFF"/>
                </a:solidFill>
                <a:effectLst/>
                <a:latin typeface="Calibri" panose="020F0502020204030204" pitchFamily="34" charset="0"/>
                <a:ea typeface="Calibri" panose="020F0502020204030204" pitchFamily="34" charset="0"/>
              </a:rPr>
              <a:t>0 North Mountain Drive, Dobbs Ferry, New York</a:t>
            </a:r>
            <a:br>
              <a:rPr lang="en-US" sz="2500" dirty="0">
                <a:solidFill>
                  <a:srgbClr val="FFFFFF"/>
                </a:solidFill>
                <a:effectLst/>
                <a:latin typeface="Calibri" panose="020F0502020204030204" pitchFamily="34" charset="0"/>
                <a:ea typeface="Calibri" panose="020F0502020204030204" pitchFamily="34" charset="0"/>
              </a:rPr>
            </a:br>
            <a:endParaRPr lang="en-US" sz="2500" dirty="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368300" indent="-368300">
              <a:buFont typeface="+mj-lt"/>
              <a:buAutoNum type="alphaUcPeriod"/>
            </a:pPr>
            <a:r>
              <a:rPr lang="en-US" sz="2000" dirty="0">
                <a:solidFill>
                  <a:srgbClr val="FEFFFF"/>
                </a:solidFill>
                <a:latin typeface="Calibri" panose="020F0502020204030204" pitchFamily="34" charset="0"/>
                <a:cs typeface="+mj-cs"/>
              </a:rPr>
              <a:t>Chapter 300 of the Village of Dobbs Ferry Code details Zoning and Land Use</a:t>
            </a:r>
          </a:p>
          <a:p>
            <a:endParaRPr lang="en-US" sz="2000" dirty="0">
              <a:solidFill>
                <a:srgbClr val="FEFFFF"/>
              </a:solidFill>
            </a:endParaRPr>
          </a:p>
        </p:txBody>
      </p:sp>
      <p:sp>
        <p:nvSpPr>
          <p:cNvPr id="3" name="Content Placeholder 2">
            <a:extLst>
              <a:ext uri="{FF2B5EF4-FFF2-40B4-BE49-F238E27FC236}">
                <a16:creationId xmlns:a16="http://schemas.microsoft.com/office/drawing/2014/main" id="{CF176AC0-ECE0-969A-8C44-2AAAD2A342C0}"/>
              </a:ext>
            </a:extLst>
          </p:cNvPr>
          <p:cNvSpPr txBox="1">
            <a:spLocks/>
          </p:cNvSpPr>
          <p:nvPr/>
        </p:nvSpPr>
        <p:spPr>
          <a:xfrm>
            <a:off x="4651553" y="185063"/>
            <a:ext cx="7296236" cy="57109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North Mountain Drive is in the OF-2 District</a:t>
            </a:r>
            <a:endParaRPr lang="en-US" sz="2200" dirty="0">
              <a:ea typeface="Calibri" panose="020F0502020204030204" pitchFamily="34" charset="0"/>
            </a:endParaRPr>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Table B-1 Sets forth the Dimensional Standards as highlighted herein</a:t>
            </a:r>
            <a:endParaRPr lang="en-US" sz="2200" dirty="0">
              <a:ea typeface="Calibri" panose="020F0502020204030204" pitchFamily="34" charset="0"/>
            </a:endParaRPr>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Minimum net lot area for OF-2 is set at 20,000 square feet and this issue is currently before the Zoning Board for a variance</a:t>
            </a:r>
            <a:endParaRPr lang="en-US" sz="2200" dirty="0">
              <a:ea typeface="Calibri" panose="020F0502020204030204" pitchFamily="34" charset="0"/>
            </a:endParaRPr>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Table B-1 sets forth additional requirements including Maximum lot coverage by buildings (18%) and Maximum lot coverage by impervious surfaces (40%)</a:t>
            </a:r>
            <a:endParaRPr lang="en-US" sz="2200" dirty="0">
              <a:ea typeface="Calibri" panose="020F0502020204030204" pitchFamily="34" charset="0"/>
            </a:endParaRPr>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Other than the minimum net lot area on the first row of the table, the net lot area is not used for any other calculations.</a:t>
            </a:r>
            <a:endParaRPr lang="en-US" sz="2200" dirty="0">
              <a:ea typeface="Calibri" panose="020F0502020204030204" pitchFamily="34" charset="0"/>
            </a:endParaRPr>
          </a:p>
          <a:p>
            <a:pPr marL="742950" lvl="1" indent="-285750">
              <a:lnSpc>
                <a:spcPct val="110000"/>
              </a:lnSpc>
              <a:spcBef>
                <a:spcPts val="1200"/>
              </a:spcBef>
              <a:buFont typeface="+mj-lt"/>
              <a:buAutoNum type="alphaLcPeriod" startAt="2"/>
              <a:tabLst>
                <a:tab pos="914400" algn="l"/>
              </a:tabLst>
            </a:pPr>
            <a:r>
              <a:rPr lang="en-US" sz="2200" dirty="0">
                <a:ea typeface="Times New Roman" panose="02020603050405020304" pitchFamily="18" charset="0"/>
              </a:rPr>
              <a:t>Section 300-34(A)(2) solely relates to steep slopes and applies to the Minimum net area</a:t>
            </a:r>
            <a:endParaRPr lang="en-US" sz="2200" dirty="0">
              <a:ea typeface="Calibri" panose="020F0502020204030204" pitchFamily="34" charset="0"/>
            </a:endParaRPr>
          </a:p>
          <a:p>
            <a:endParaRPr lang="en-US" dirty="0"/>
          </a:p>
        </p:txBody>
      </p:sp>
    </p:spTree>
    <p:extLst>
      <p:ext uri="{BB962C8B-B14F-4D97-AF65-F5344CB8AC3E}">
        <p14:creationId xmlns:p14="http://schemas.microsoft.com/office/powerpoint/2010/main" val="96956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82104" cy="1471959"/>
          </a:xfrm>
        </p:spPr>
        <p:txBody>
          <a:bodyPr>
            <a:normAutofit/>
          </a:bodyPr>
          <a:lstStyle/>
          <a:p>
            <a:r>
              <a:rPr lang="en-US" sz="2500">
                <a:solidFill>
                  <a:srgbClr val="FFFFFF"/>
                </a:solidFill>
                <a:effectLst/>
                <a:latin typeface="Calibri" panose="020F0502020204030204" pitchFamily="34" charset="0"/>
                <a:ea typeface="Calibri" panose="020F0502020204030204" pitchFamily="34" charset="0"/>
              </a:rPr>
              <a:t>0 North Mountain Drive, Dobbs Ferry, New York</a:t>
            </a:r>
            <a:br>
              <a:rPr lang="en-US" sz="2500">
                <a:solidFill>
                  <a:srgbClr val="FFFFFF"/>
                </a:solidFill>
                <a:effectLst/>
                <a:latin typeface="Calibri" panose="020F0502020204030204" pitchFamily="34" charset="0"/>
                <a:ea typeface="Calibri" panose="020F0502020204030204" pitchFamily="34" charset="0"/>
              </a:rPr>
            </a:br>
            <a:endParaRPr lang="en-US" sz="250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457200" marR="0" lvl="0" indent="-457200">
              <a:spcAft>
                <a:spcPts val="0"/>
              </a:spcAft>
              <a:buFont typeface="+mj-lt"/>
              <a:buAutoNum type="alphaUcPeriod" startAt="2"/>
              <a:tabLst>
                <a:tab pos="457200" algn="l"/>
              </a:tabLst>
            </a:pPr>
            <a:r>
              <a:rPr lang="en-US" sz="2000" dirty="0">
                <a:solidFill>
                  <a:srgbClr val="FEFFFF"/>
                </a:solidFill>
                <a:latin typeface="Calibri" panose="020F0502020204030204" pitchFamily="34" charset="0"/>
                <a:cs typeface="+mj-cs"/>
              </a:rPr>
              <a:t>Section 300-14 of the Village of Dobbs Ferry Code provides the definitions and general terms for what is referenced throughout Chapter 300 of the Code</a:t>
            </a:r>
          </a:p>
          <a:p>
            <a:pPr marL="0" indent="0">
              <a:buNone/>
            </a:pPr>
            <a:endParaRPr lang="en-US" sz="2000" dirty="0">
              <a:solidFill>
                <a:srgbClr val="FEFFFF"/>
              </a:solidFill>
            </a:endParaRPr>
          </a:p>
        </p:txBody>
      </p:sp>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304157"/>
            <a:ext cx="7296236" cy="2134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0" lvl="1" indent="-304800">
              <a:buFont typeface="+mj-lt"/>
              <a:buAutoNum type="alphaLcPeriod"/>
            </a:pPr>
            <a:r>
              <a:rPr lang="en-US" sz="2000" dirty="0"/>
              <a:t>The term </a:t>
            </a:r>
            <a:r>
              <a:rPr lang="en-US" sz="2000" dirty="0">
                <a:highlight>
                  <a:srgbClr val="FFFF00"/>
                </a:highlight>
              </a:rPr>
              <a:t>“Lot Coverage” </a:t>
            </a:r>
            <a:r>
              <a:rPr lang="en-US" sz="2000" dirty="0"/>
              <a:t>as set forth within Table B-1 has its own definition</a:t>
            </a:r>
          </a:p>
          <a:p>
            <a:pPr marL="742950" marR="0" lvl="1" indent="-285750">
              <a:spcAft>
                <a:spcPts val="0"/>
              </a:spcAft>
              <a:buFont typeface="+mj-lt"/>
              <a:buAutoNum type="alphaLcPeriod"/>
              <a:tabLst>
                <a:tab pos="914400" algn="l"/>
              </a:tabLst>
            </a:pPr>
            <a:r>
              <a:rPr lang="en-US" sz="2000" dirty="0"/>
              <a:t>It is specifically defined as </a:t>
            </a:r>
            <a:r>
              <a:rPr lang="en-US" sz="2000" dirty="0">
                <a:highlight>
                  <a:srgbClr val="FFFF00"/>
                </a:highlight>
              </a:rPr>
              <a:t>“The amount of building coverage, impervious surface coverage, or a combination of the two, divided by the lot area, and expressed as a percentage.”</a:t>
            </a:r>
          </a:p>
          <a:p>
            <a:endParaRPr lang="en-US" dirty="0"/>
          </a:p>
        </p:txBody>
      </p:sp>
      <p:pic>
        <p:nvPicPr>
          <p:cNvPr id="3074" name="x_m_-488178454537305500m_6142048831126245495m_-8947612721038465949Picture 2">
            <a:extLst>
              <a:ext uri="{FF2B5EF4-FFF2-40B4-BE49-F238E27FC236}">
                <a16:creationId xmlns:a16="http://schemas.microsoft.com/office/drawing/2014/main" id="{CBEEF627-FA56-1095-5612-ECE25EA0A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080" y="1980694"/>
            <a:ext cx="5912776" cy="485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37B0049-74A5-2D24-D97C-9841E578A287}"/>
              </a:ext>
            </a:extLst>
          </p:cNvPr>
          <p:cNvSpPr/>
          <p:nvPr/>
        </p:nvSpPr>
        <p:spPr>
          <a:xfrm>
            <a:off x="5704169" y="3582955"/>
            <a:ext cx="6020598" cy="325024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C007F40-1C94-319E-4902-7F2F71B5C375}"/>
              </a:ext>
            </a:extLst>
          </p:cNvPr>
          <p:cNvGrpSpPr/>
          <p:nvPr/>
        </p:nvGrpSpPr>
        <p:grpSpPr>
          <a:xfrm>
            <a:off x="4193309" y="1967797"/>
            <a:ext cx="7743198" cy="4904058"/>
            <a:chOff x="4193309" y="1967797"/>
            <a:chExt cx="7743198" cy="4904058"/>
          </a:xfrm>
        </p:grpSpPr>
        <p:sp>
          <p:nvSpPr>
            <p:cNvPr id="8" name="Freeform: Shape 7">
              <a:extLst>
                <a:ext uri="{FF2B5EF4-FFF2-40B4-BE49-F238E27FC236}">
                  <a16:creationId xmlns:a16="http://schemas.microsoft.com/office/drawing/2014/main" id="{D4529ECE-9BB4-CD86-4275-DA92ED00AC76}"/>
                </a:ext>
              </a:extLst>
            </p:cNvPr>
            <p:cNvSpPr/>
            <p:nvPr/>
          </p:nvSpPr>
          <p:spPr>
            <a:xfrm>
              <a:off x="4193309" y="3777673"/>
              <a:ext cx="7740073" cy="3094182"/>
            </a:xfrm>
            <a:custGeom>
              <a:avLst/>
              <a:gdLst>
                <a:gd name="connsiteX0" fmla="*/ 0 w 7740073"/>
                <a:gd name="connsiteY0" fmla="*/ 2493818 h 3094182"/>
                <a:gd name="connsiteX1" fmla="*/ 1505527 w 7740073"/>
                <a:gd name="connsiteY1" fmla="*/ 3094182 h 3094182"/>
                <a:gd name="connsiteX2" fmla="*/ 7499927 w 7740073"/>
                <a:gd name="connsiteY2" fmla="*/ 3066472 h 3094182"/>
                <a:gd name="connsiteX3" fmla="*/ 7740073 w 7740073"/>
                <a:gd name="connsiteY3" fmla="*/ 2475345 h 3094182"/>
                <a:gd name="connsiteX4" fmla="*/ 5717309 w 7740073"/>
                <a:gd name="connsiteY4" fmla="*/ 0 h 3094182"/>
                <a:gd name="connsiteX5" fmla="*/ 0 w 7740073"/>
                <a:gd name="connsiteY5" fmla="*/ 2493818 h 309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073" h="3094182">
                  <a:moveTo>
                    <a:pt x="0" y="2493818"/>
                  </a:moveTo>
                  <a:lnTo>
                    <a:pt x="1505527" y="3094182"/>
                  </a:lnTo>
                  <a:lnTo>
                    <a:pt x="7499927" y="3066472"/>
                  </a:lnTo>
                  <a:lnTo>
                    <a:pt x="7740073" y="2475345"/>
                  </a:lnTo>
                  <a:lnTo>
                    <a:pt x="5717309" y="0"/>
                  </a:lnTo>
                  <a:lnTo>
                    <a:pt x="0" y="2493818"/>
                  </a:lnTo>
                  <a:close/>
                </a:path>
              </a:pathLst>
            </a:custGeom>
            <a:solidFill>
              <a:schemeClr val="bg1">
                <a:lumMod val="6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63C7C2E1-69D5-A7B2-BCD9-38FE41E8C275}"/>
                </a:ext>
              </a:extLst>
            </p:cNvPr>
            <p:cNvPicPr>
              <a:picLocks noChangeAspect="1"/>
            </p:cNvPicPr>
            <p:nvPr/>
          </p:nvPicPr>
          <p:blipFill rotWithShape="1">
            <a:blip r:embed="rId3">
              <a:extLst>
                <a:ext uri="{28A0092B-C50C-407E-A947-70E740481C1C}">
                  <a14:useLocalDpi xmlns:a14="http://schemas.microsoft.com/office/drawing/2010/main" val="0"/>
                </a:ext>
              </a:extLst>
            </a:blip>
            <a:srcRect t="4044" b="2657"/>
            <a:stretch/>
          </p:blipFill>
          <p:spPr>
            <a:xfrm>
              <a:off x="4237366" y="1967797"/>
              <a:ext cx="7699141" cy="4268455"/>
            </a:xfrm>
            <a:prstGeom prst="rect">
              <a:avLst/>
            </a:prstGeom>
            <a:ln w="50800">
              <a:solidFill>
                <a:srgbClr val="FF0000"/>
              </a:solidFill>
            </a:ln>
          </p:spPr>
        </p:pic>
      </p:grpSp>
    </p:spTree>
    <p:extLst>
      <p:ext uri="{BB962C8B-B14F-4D97-AF65-F5344CB8AC3E}">
        <p14:creationId xmlns:p14="http://schemas.microsoft.com/office/powerpoint/2010/main" val="381438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82104" cy="1471959"/>
          </a:xfrm>
        </p:spPr>
        <p:txBody>
          <a:bodyPr>
            <a:normAutofit/>
          </a:bodyPr>
          <a:lstStyle/>
          <a:p>
            <a:r>
              <a:rPr lang="en-US" sz="2500">
                <a:solidFill>
                  <a:srgbClr val="FFFFFF"/>
                </a:solidFill>
                <a:effectLst/>
                <a:latin typeface="Calibri" panose="020F0502020204030204" pitchFamily="34" charset="0"/>
                <a:ea typeface="Calibri" panose="020F0502020204030204" pitchFamily="34" charset="0"/>
              </a:rPr>
              <a:t>0 North Mountain Drive, Dobbs Ferry, New York</a:t>
            </a:r>
            <a:br>
              <a:rPr lang="en-US" sz="2500">
                <a:solidFill>
                  <a:srgbClr val="FFFFFF"/>
                </a:solidFill>
                <a:effectLst/>
                <a:latin typeface="Calibri" panose="020F0502020204030204" pitchFamily="34" charset="0"/>
                <a:ea typeface="Calibri" panose="020F0502020204030204" pitchFamily="34" charset="0"/>
              </a:rPr>
            </a:br>
            <a:endParaRPr lang="en-US" sz="250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457200" marR="0" lvl="0" indent="-457200">
              <a:spcAft>
                <a:spcPts val="0"/>
              </a:spcAft>
              <a:buFont typeface="+mj-lt"/>
              <a:buAutoNum type="alphaUcPeriod" startAt="2"/>
              <a:tabLst>
                <a:tab pos="457200" algn="l"/>
              </a:tabLst>
            </a:pPr>
            <a:r>
              <a:rPr lang="en-US" sz="2000" dirty="0">
                <a:solidFill>
                  <a:srgbClr val="FEFFFF"/>
                </a:solidFill>
                <a:latin typeface="Calibri" panose="020F0502020204030204" pitchFamily="34" charset="0"/>
                <a:cs typeface="+mj-cs"/>
              </a:rPr>
              <a:t>Section 300-14 of the Village of Dobbs Ferry Code provides the definitions and general terms for what is referenced throughout Chapter 300 of the Code</a:t>
            </a:r>
          </a:p>
          <a:p>
            <a:pPr marL="0" indent="0">
              <a:buNone/>
            </a:pPr>
            <a:endParaRPr lang="en-US" sz="2000" dirty="0">
              <a:solidFill>
                <a:srgbClr val="FEFFFF"/>
              </a:solidFill>
            </a:endParaRPr>
          </a:p>
        </p:txBody>
      </p:sp>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656583"/>
            <a:ext cx="7296236" cy="1601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0" lvl="1" indent="-304800">
              <a:buFont typeface="+mj-lt"/>
              <a:buAutoNum type="alphaLcPeriod" startAt="3"/>
            </a:pPr>
            <a:r>
              <a:rPr lang="en-US" sz="2000" dirty="0"/>
              <a:t>Building Coverage is </a:t>
            </a:r>
            <a:r>
              <a:rPr lang="en-US" sz="2000" b="1" dirty="0"/>
              <a:t>not</a:t>
            </a:r>
            <a:r>
              <a:rPr lang="en-US" sz="2000" dirty="0"/>
              <a:t> defined in relation to Net Lot Area as what has been suggested by Nelson Pope </a:t>
            </a:r>
            <a:r>
              <a:rPr lang="en-US" sz="2000" dirty="0" err="1"/>
              <a:t>Voorhis</a:t>
            </a:r>
            <a:r>
              <a:rPr lang="en-US" sz="2000" dirty="0"/>
              <a:t> (“NPV”)</a:t>
            </a:r>
          </a:p>
          <a:p>
            <a:pPr marL="742950" marR="0" lvl="1" indent="-285750">
              <a:spcAft>
                <a:spcPts val="0"/>
              </a:spcAft>
              <a:buFont typeface="+mj-lt"/>
              <a:buAutoNum type="alphaLcPeriod" startAt="3"/>
              <a:tabLst>
                <a:tab pos="914400" algn="l"/>
              </a:tabLst>
            </a:pPr>
            <a:r>
              <a:rPr lang="en-US" sz="2000" dirty="0"/>
              <a:t>NPV’s statement as excerpted below is contrary to the plain language of the Code. </a:t>
            </a:r>
            <a:endParaRPr lang="en-US" dirty="0"/>
          </a:p>
        </p:txBody>
      </p:sp>
      <p:pic>
        <p:nvPicPr>
          <p:cNvPr id="4098" name="x_m_-488178454537305500m_6142048831126245495m_-8947612721038465949Picture 18">
            <a:extLst>
              <a:ext uri="{FF2B5EF4-FFF2-40B4-BE49-F238E27FC236}">
                <a16:creationId xmlns:a16="http://schemas.microsoft.com/office/drawing/2014/main" id="{618633EA-163C-76EC-5A5B-453F103D6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779" y="2426839"/>
            <a:ext cx="6961331" cy="111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474CA8CF-E47D-282C-28DD-B170AEB426B8}"/>
              </a:ext>
            </a:extLst>
          </p:cNvPr>
          <p:cNvSpPr txBox="1">
            <a:spLocks/>
          </p:cNvSpPr>
          <p:nvPr/>
        </p:nvSpPr>
        <p:spPr>
          <a:xfrm>
            <a:off x="4651553" y="3712299"/>
            <a:ext cx="7296236" cy="2536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endParaRPr lang="en-US" sz="2000" dirty="0"/>
          </a:p>
          <a:p>
            <a:pPr marL="742950" marR="0" lvl="1" indent="-285750">
              <a:spcAft>
                <a:spcPts val="0"/>
              </a:spcAft>
              <a:buFont typeface="+mj-lt"/>
              <a:buAutoNum type="alphaLcPeriod" startAt="5"/>
              <a:tabLst>
                <a:tab pos="914400" algn="l"/>
              </a:tabLst>
            </a:pPr>
            <a:r>
              <a:rPr lang="en-US" sz="2000" dirty="0"/>
              <a:t>There is no basis or code reference for the requirement that the max lot coverage by buildings is linked in any way to Net Lot Area.</a:t>
            </a:r>
          </a:p>
          <a:p>
            <a:pPr marL="742950" marR="0" lvl="1" indent="-285750">
              <a:spcAft>
                <a:spcPts val="0"/>
              </a:spcAft>
              <a:buFont typeface="+mj-lt"/>
              <a:buAutoNum type="alphaLcPeriod" startAt="5"/>
              <a:tabLst>
                <a:tab pos="914400" algn="l"/>
              </a:tabLst>
            </a:pPr>
            <a:r>
              <a:rPr lang="en-US" sz="2000" dirty="0"/>
              <a:t>Lot Coverage is clearly defined in the Code, Building Coverage and Impervious Coverage are based upon the entire lot area, as the building coverage makes up a percentage of the impervious coverage.</a:t>
            </a:r>
          </a:p>
          <a:p>
            <a:endParaRPr lang="en-US" sz="2000" dirty="0"/>
          </a:p>
        </p:txBody>
      </p:sp>
    </p:spTree>
    <p:extLst>
      <p:ext uri="{BB962C8B-B14F-4D97-AF65-F5344CB8AC3E}">
        <p14:creationId xmlns:p14="http://schemas.microsoft.com/office/powerpoint/2010/main" val="178072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61510" cy="1471959"/>
          </a:xfrm>
        </p:spPr>
        <p:txBody>
          <a:bodyPr>
            <a:normAutofit/>
          </a:bodyPr>
          <a:lstStyle/>
          <a:p>
            <a:r>
              <a:rPr lang="en-US" sz="2500">
                <a:solidFill>
                  <a:srgbClr val="FFFFFF"/>
                </a:solidFill>
                <a:effectLst/>
                <a:latin typeface="Calibri" panose="020F0502020204030204" pitchFamily="34" charset="0"/>
                <a:ea typeface="Calibri" panose="020F0502020204030204" pitchFamily="34" charset="0"/>
              </a:rPr>
              <a:t>0 North Mountain Drive, Dobbs Ferry, New York</a:t>
            </a:r>
            <a:br>
              <a:rPr lang="en-US" sz="2500">
                <a:solidFill>
                  <a:srgbClr val="FFFFFF"/>
                </a:solidFill>
                <a:effectLst/>
                <a:latin typeface="Calibri" panose="020F0502020204030204" pitchFamily="34" charset="0"/>
                <a:ea typeface="Calibri" panose="020F0502020204030204" pitchFamily="34" charset="0"/>
              </a:rPr>
            </a:br>
            <a:endParaRPr lang="en-US" sz="250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457200" marR="0" lvl="0" indent="-457200">
              <a:spcAft>
                <a:spcPts val="0"/>
              </a:spcAft>
              <a:buFont typeface="+mj-lt"/>
              <a:buAutoNum type="alphaUcPeriod" startAt="2"/>
              <a:tabLst>
                <a:tab pos="457200" algn="l"/>
              </a:tabLst>
            </a:pPr>
            <a:r>
              <a:rPr lang="en-US" sz="2000" dirty="0">
                <a:solidFill>
                  <a:srgbClr val="FEFFFF"/>
                </a:solidFill>
                <a:latin typeface="Calibri" panose="020F0502020204030204" pitchFamily="34" charset="0"/>
                <a:cs typeface="+mj-cs"/>
              </a:rPr>
              <a:t>Section 300-14 of the Village of Dobbs Ferry Code provides the definitions and general terms for what is referenced throughout Chapter 300 of the Code</a:t>
            </a:r>
          </a:p>
          <a:p>
            <a:pPr marL="0" indent="0">
              <a:buNone/>
            </a:pPr>
            <a:endParaRPr lang="en-US" sz="2000" dirty="0">
              <a:solidFill>
                <a:srgbClr val="FEFFFF"/>
              </a:solidFill>
            </a:endParaRPr>
          </a:p>
        </p:txBody>
      </p:sp>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569693"/>
            <a:ext cx="7296236" cy="800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lphaLcPeriod" startAt="7"/>
            </a:pPr>
            <a:r>
              <a:rPr lang="en-US" sz="2000" dirty="0"/>
              <a:t>As one can expect, Impervious area is also defined in the Code and is defined as follows:</a:t>
            </a:r>
          </a:p>
          <a:p>
            <a:endParaRPr lang="en-US" dirty="0"/>
          </a:p>
        </p:txBody>
      </p:sp>
      <p:sp>
        <p:nvSpPr>
          <p:cNvPr id="4" name="Content Placeholder 2">
            <a:extLst>
              <a:ext uri="{FF2B5EF4-FFF2-40B4-BE49-F238E27FC236}">
                <a16:creationId xmlns:a16="http://schemas.microsoft.com/office/drawing/2014/main" id="{474CA8CF-E47D-282C-28DD-B170AEB426B8}"/>
              </a:ext>
            </a:extLst>
          </p:cNvPr>
          <p:cNvSpPr txBox="1">
            <a:spLocks/>
          </p:cNvSpPr>
          <p:nvPr/>
        </p:nvSpPr>
        <p:spPr>
          <a:xfrm>
            <a:off x="4651553" y="3359874"/>
            <a:ext cx="7296236" cy="2536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endParaRPr lang="en-US" dirty="0">
              <a:effectLst/>
            </a:endParaRPr>
          </a:p>
          <a:p>
            <a:pPr marL="742950" marR="0" lvl="1" indent="-285750">
              <a:spcAft>
                <a:spcPts val="0"/>
              </a:spcAft>
              <a:buFont typeface="+mj-lt"/>
              <a:buAutoNum type="alphaLcPeriod" startAt="8"/>
              <a:tabLst>
                <a:tab pos="914400" algn="l"/>
              </a:tabLst>
            </a:pPr>
            <a:r>
              <a:rPr lang="en-US" sz="2000" dirty="0"/>
              <a:t>As can be seen from the definition of Impervious Coverage, that calculation is an expression of the gross lot area.</a:t>
            </a:r>
          </a:p>
          <a:p>
            <a:pPr marL="742950" marR="0" lvl="1" indent="-285750">
              <a:spcAft>
                <a:spcPts val="0"/>
              </a:spcAft>
              <a:buFont typeface="+mj-lt"/>
              <a:buAutoNum type="alphaLcPeriod" startAt="8"/>
              <a:tabLst>
                <a:tab pos="914400" algn="l"/>
              </a:tabLst>
            </a:pPr>
            <a:r>
              <a:rPr lang="en-US" sz="2000" dirty="0"/>
              <a:t>It is unquestioned that lot coverage by buildings is part of the overall lot coverage by impervious surfaces and any interpretation other than the gross lot area is contrary to the plain language of the Code and contrary to the building department’s prior decisions on this issue.</a:t>
            </a:r>
          </a:p>
          <a:p>
            <a:endParaRPr lang="en-US" sz="2000" dirty="0"/>
          </a:p>
        </p:txBody>
      </p:sp>
      <p:pic>
        <p:nvPicPr>
          <p:cNvPr id="5122" name="x_m_-488178454537305500m_6142048831126245495m_-8947612721038465949Picture 20">
            <a:extLst>
              <a:ext uri="{FF2B5EF4-FFF2-40B4-BE49-F238E27FC236}">
                <a16:creationId xmlns:a16="http://schemas.microsoft.com/office/drawing/2014/main" id="{9CF172AA-C2BE-468B-B1A6-05B266E0B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917" y="1370435"/>
            <a:ext cx="6754772" cy="225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2ACB742-8E6F-88FD-171B-17BDF7F89584}"/>
              </a:ext>
            </a:extLst>
          </p:cNvPr>
          <p:cNvSpPr/>
          <p:nvPr/>
        </p:nvSpPr>
        <p:spPr>
          <a:xfrm>
            <a:off x="5335916" y="1772239"/>
            <a:ext cx="5535283" cy="80074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75AEEEB-7F00-FBED-D7D5-C4FAF3471CAE}"/>
              </a:ext>
            </a:extLst>
          </p:cNvPr>
          <p:cNvGrpSpPr/>
          <p:nvPr/>
        </p:nvGrpSpPr>
        <p:grpSpPr>
          <a:xfrm>
            <a:off x="3953164" y="1764145"/>
            <a:ext cx="8100291" cy="1595728"/>
            <a:chOff x="3953164" y="1764145"/>
            <a:chExt cx="8100291" cy="1595728"/>
          </a:xfrm>
        </p:grpSpPr>
        <p:sp>
          <p:nvSpPr>
            <p:cNvPr id="9" name="Freeform: Shape 8">
              <a:extLst>
                <a:ext uri="{FF2B5EF4-FFF2-40B4-BE49-F238E27FC236}">
                  <a16:creationId xmlns:a16="http://schemas.microsoft.com/office/drawing/2014/main" id="{8C4BB7D7-4976-B324-3EE8-DD6BB3290380}"/>
                </a:ext>
              </a:extLst>
            </p:cNvPr>
            <p:cNvSpPr/>
            <p:nvPr/>
          </p:nvSpPr>
          <p:spPr>
            <a:xfrm>
              <a:off x="3953164" y="1764145"/>
              <a:ext cx="8100291" cy="1413164"/>
            </a:xfrm>
            <a:custGeom>
              <a:avLst/>
              <a:gdLst>
                <a:gd name="connsiteX0" fmla="*/ 0 w 8100291"/>
                <a:gd name="connsiteY0" fmla="*/ 295564 h 1413164"/>
                <a:gd name="connsiteX1" fmla="*/ 1403927 w 8100291"/>
                <a:gd name="connsiteY1" fmla="*/ 9237 h 1413164"/>
                <a:gd name="connsiteX2" fmla="*/ 6908800 w 8100291"/>
                <a:gd name="connsiteY2" fmla="*/ 0 h 1413164"/>
                <a:gd name="connsiteX3" fmla="*/ 8100291 w 8100291"/>
                <a:gd name="connsiteY3" fmla="*/ 314037 h 1413164"/>
                <a:gd name="connsiteX4" fmla="*/ 4756727 w 8100291"/>
                <a:gd name="connsiteY4" fmla="*/ 1413164 h 1413164"/>
                <a:gd name="connsiteX5" fmla="*/ 0 w 8100291"/>
                <a:gd name="connsiteY5" fmla="*/ 295564 h 14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0291" h="1413164">
                  <a:moveTo>
                    <a:pt x="0" y="295564"/>
                  </a:moveTo>
                  <a:lnTo>
                    <a:pt x="1403927" y="9237"/>
                  </a:lnTo>
                  <a:lnTo>
                    <a:pt x="6908800" y="0"/>
                  </a:lnTo>
                  <a:lnTo>
                    <a:pt x="8100291" y="314037"/>
                  </a:lnTo>
                  <a:lnTo>
                    <a:pt x="4756727" y="1413164"/>
                  </a:lnTo>
                  <a:lnTo>
                    <a:pt x="0" y="295564"/>
                  </a:lnTo>
                  <a:close/>
                </a:path>
              </a:pathLst>
            </a:custGeom>
            <a:solidFill>
              <a:schemeClr val="bg1">
                <a:lumMod val="6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with medium confidence">
              <a:extLst>
                <a:ext uri="{FF2B5EF4-FFF2-40B4-BE49-F238E27FC236}">
                  <a16:creationId xmlns:a16="http://schemas.microsoft.com/office/drawing/2014/main" id="{E87EFCAE-E796-AD75-6E9E-C8E821A6A953}"/>
                </a:ext>
              </a:extLst>
            </p:cNvPr>
            <p:cNvPicPr>
              <a:picLocks noChangeAspect="1"/>
            </p:cNvPicPr>
            <p:nvPr/>
          </p:nvPicPr>
          <p:blipFill rotWithShape="1">
            <a:blip r:embed="rId3">
              <a:extLst>
                <a:ext uri="{28A0092B-C50C-407E-A947-70E740481C1C}">
                  <a14:useLocalDpi xmlns:a14="http://schemas.microsoft.com/office/drawing/2010/main" val="0"/>
                </a:ext>
              </a:extLst>
            </a:blip>
            <a:srcRect t="15576"/>
            <a:stretch/>
          </p:blipFill>
          <p:spPr>
            <a:xfrm>
              <a:off x="3970291" y="2104916"/>
              <a:ext cx="8046218" cy="1254957"/>
            </a:xfrm>
            <a:prstGeom prst="rect">
              <a:avLst/>
            </a:prstGeom>
            <a:ln w="50800">
              <a:solidFill>
                <a:srgbClr val="FF0000"/>
              </a:solidFill>
            </a:ln>
          </p:spPr>
        </p:pic>
      </p:grpSp>
    </p:spTree>
    <p:extLst>
      <p:ext uri="{BB962C8B-B14F-4D97-AF65-F5344CB8AC3E}">
        <p14:creationId xmlns:p14="http://schemas.microsoft.com/office/powerpoint/2010/main" val="2170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61510" cy="1471959"/>
          </a:xfrm>
        </p:spPr>
        <p:txBody>
          <a:bodyPr>
            <a:normAutofit/>
          </a:bodyPr>
          <a:lstStyle/>
          <a:p>
            <a:r>
              <a:rPr lang="en-US" sz="2500">
                <a:solidFill>
                  <a:srgbClr val="FFFFFF"/>
                </a:solidFill>
                <a:effectLst/>
                <a:latin typeface="Calibri" panose="020F0502020204030204" pitchFamily="34" charset="0"/>
                <a:ea typeface="Calibri" panose="020F0502020204030204" pitchFamily="34" charset="0"/>
              </a:rPr>
              <a:t>0 North Mountain Drive, Dobbs Ferry, New York</a:t>
            </a:r>
            <a:br>
              <a:rPr lang="en-US" sz="2500">
                <a:solidFill>
                  <a:srgbClr val="FFFFFF"/>
                </a:solidFill>
                <a:effectLst/>
                <a:latin typeface="Calibri" panose="020F0502020204030204" pitchFamily="34" charset="0"/>
                <a:ea typeface="Calibri" panose="020F0502020204030204" pitchFamily="34" charset="0"/>
              </a:rPr>
            </a:br>
            <a:endParaRPr lang="en-US" sz="250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a:bodyPr>
          <a:lstStyle/>
          <a:p>
            <a:pPr marL="457200" marR="0" lvl="0" indent="-457200">
              <a:spcAft>
                <a:spcPts val="0"/>
              </a:spcAft>
              <a:buFont typeface="+mj-lt"/>
              <a:buAutoNum type="alphaUcPeriod" startAt="2"/>
              <a:tabLst>
                <a:tab pos="457200" algn="l"/>
              </a:tabLst>
            </a:pPr>
            <a:r>
              <a:rPr lang="en-US" sz="2000" dirty="0">
                <a:solidFill>
                  <a:srgbClr val="FEFFFF"/>
                </a:solidFill>
                <a:latin typeface="Calibri" panose="020F0502020204030204" pitchFamily="34" charset="0"/>
                <a:cs typeface="+mj-cs"/>
              </a:rPr>
              <a:t>Section 300-14 of the Village of Dobbs Ferry Code provides the definitions and general terms for what is referenced throughout Chapter 300 of the Code</a:t>
            </a:r>
          </a:p>
          <a:p>
            <a:pPr marL="0" indent="0">
              <a:buNone/>
            </a:pPr>
            <a:endParaRPr lang="en-US" sz="2000" dirty="0">
              <a:solidFill>
                <a:srgbClr val="FEFFFF"/>
              </a:solidFill>
            </a:endParaRPr>
          </a:p>
        </p:txBody>
      </p:sp>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643467"/>
            <a:ext cx="7296236" cy="1962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1">
              <a:spcAft>
                <a:spcPts val="0"/>
              </a:spcAft>
              <a:buFont typeface="+mj-lt"/>
              <a:buAutoNum type="alphaLcPeriod" startAt="10"/>
            </a:pPr>
            <a:r>
              <a:rPr lang="en-US" sz="2000" dirty="0"/>
              <a:t>10 Tiernan’s Lane, 41 Magnolia Drive, 7 Myrtle Avenue</a:t>
            </a:r>
            <a:r>
              <a:rPr lang="en-US" sz="2000"/>
              <a:t>, 1 Myrtle Avenue, 289 </a:t>
            </a:r>
            <a:r>
              <a:rPr lang="en-US" sz="2000" dirty="0"/>
              <a:t>Clinton, 19 McClelland Avenue, 1 and 3 King Street, 27 Virginia Avenue, Cyrus Place, 60Florence Avenue, 82 Belden Avenue, 31 Maple Street, 130 Palisade Street</a:t>
            </a:r>
            <a:r>
              <a:rPr lang="en-US" sz="2000"/>
              <a:t>, 40 </a:t>
            </a:r>
            <a:r>
              <a:rPr lang="en-US" sz="2000" dirty="0" err="1"/>
              <a:t>Devoe</a:t>
            </a:r>
            <a:r>
              <a:rPr lang="en-US" sz="2000" dirty="0"/>
              <a:t>, 60 Washington Avenue</a:t>
            </a:r>
          </a:p>
          <a:p>
            <a:pPr marR="0" lvl="1">
              <a:spcAft>
                <a:spcPts val="0"/>
              </a:spcAft>
              <a:buFont typeface="+mj-lt"/>
              <a:buAutoNum type="alphaLcPeriod" startAt="10"/>
            </a:pPr>
            <a:endParaRPr lang="en-US" sz="2000" dirty="0"/>
          </a:p>
          <a:p>
            <a:pPr marL="914400" lvl="1" indent="-457200">
              <a:buFont typeface="+mj-lt"/>
              <a:buAutoNum type="alphaLcPeriod" startAt="7"/>
            </a:pPr>
            <a:endParaRPr lang="en-US" sz="2000" dirty="0"/>
          </a:p>
          <a:p>
            <a:endParaRPr lang="en-US" sz="2000" dirty="0"/>
          </a:p>
          <a:p>
            <a:endParaRPr lang="en-US" dirty="0"/>
          </a:p>
        </p:txBody>
      </p:sp>
    </p:spTree>
    <p:extLst>
      <p:ext uri="{BB962C8B-B14F-4D97-AF65-F5344CB8AC3E}">
        <p14:creationId xmlns:p14="http://schemas.microsoft.com/office/powerpoint/2010/main" val="140426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789E5E7E-84DA-E745-BC56-30CCA0709E7D}"/>
              </a:ext>
            </a:extLst>
          </p:cNvPr>
          <p:cNvSpPr>
            <a:spLocks noGrp="1"/>
          </p:cNvSpPr>
          <p:nvPr>
            <p:ph type="title"/>
          </p:nvPr>
        </p:nvSpPr>
        <p:spPr>
          <a:xfrm>
            <a:off x="928286" y="794802"/>
            <a:ext cx="3482104" cy="1471959"/>
          </a:xfrm>
        </p:spPr>
        <p:txBody>
          <a:bodyPr>
            <a:normAutofit/>
          </a:bodyPr>
          <a:lstStyle/>
          <a:p>
            <a:r>
              <a:rPr lang="en-US" sz="2500" dirty="0">
                <a:solidFill>
                  <a:srgbClr val="FFFFFF"/>
                </a:solidFill>
                <a:effectLst/>
                <a:latin typeface="Calibri" panose="020F0502020204030204" pitchFamily="34" charset="0"/>
                <a:ea typeface="Calibri" panose="020F0502020204030204" pitchFamily="34" charset="0"/>
              </a:rPr>
              <a:t>0 North Mountain Drive, Dobbs Ferry, New York</a:t>
            </a:r>
            <a:br>
              <a:rPr lang="en-US" sz="2500" dirty="0">
                <a:solidFill>
                  <a:srgbClr val="FFFFFF"/>
                </a:solidFill>
                <a:effectLst/>
                <a:latin typeface="Calibri" panose="020F0502020204030204" pitchFamily="34" charset="0"/>
                <a:ea typeface="Calibri" panose="020F0502020204030204" pitchFamily="34" charset="0"/>
              </a:rPr>
            </a:br>
            <a:endParaRPr lang="en-US" sz="2500" dirty="0">
              <a:solidFill>
                <a:srgbClr val="FFFFFF"/>
              </a:solidFill>
            </a:endParaRPr>
          </a:p>
        </p:txBody>
      </p:sp>
      <p:sp>
        <p:nvSpPr>
          <p:cNvPr id="2" name="Content Placeholder 1">
            <a:extLst>
              <a:ext uri="{FF2B5EF4-FFF2-40B4-BE49-F238E27FC236}">
                <a16:creationId xmlns:a16="http://schemas.microsoft.com/office/drawing/2014/main" id="{9A1F975C-5314-8F30-B9E3-1D494BE4361A}"/>
              </a:ext>
            </a:extLst>
          </p:cNvPr>
          <p:cNvSpPr>
            <a:spLocks noGrp="1"/>
          </p:cNvSpPr>
          <p:nvPr>
            <p:ph idx="1"/>
          </p:nvPr>
        </p:nvSpPr>
        <p:spPr>
          <a:xfrm>
            <a:off x="921042" y="2074414"/>
            <a:ext cx="3200451" cy="2985929"/>
          </a:xfrm>
        </p:spPr>
        <p:txBody>
          <a:bodyPr anchor="t">
            <a:normAutofit fontScale="92500" lnSpcReduction="20000"/>
          </a:bodyPr>
          <a:lstStyle/>
          <a:p>
            <a:pPr marL="457200" indent="-457200">
              <a:buFont typeface="+mj-lt"/>
              <a:buAutoNum type="alphaUcPeriod" startAt="3"/>
              <a:tabLst>
                <a:tab pos="457200" algn="l"/>
              </a:tabLst>
            </a:pPr>
            <a:r>
              <a:rPr lang="en-US" sz="2000" dirty="0">
                <a:solidFill>
                  <a:srgbClr val="FEFFFF"/>
                </a:solidFill>
                <a:latin typeface="Calibri" panose="020F0502020204030204" pitchFamily="34" charset="0"/>
                <a:cs typeface="+mj-cs"/>
              </a:rPr>
              <a:t>The Building Inspector/NPV’s position that maximum lot coverage, building coverage and impervious coverage are calculated in reference to net lot area is contrary to the plain language of the Dobbs Ferry Code, unprecedented and has not been substantiated by other references in the Village Code.  </a:t>
            </a:r>
          </a:p>
          <a:p>
            <a:pPr marL="0" indent="0">
              <a:buNone/>
            </a:pPr>
            <a:endParaRPr lang="en-US" sz="2000" dirty="0">
              <a:solidFill>
                <a:srgbClr val="FEFFFF"/>
              </a:solidFill>
            </a:endParaRPr>
          </a:p>
        </p:txBody>
      </p:sp>
      <p:sp>
        <p:nvSpPr>
          <p:cNvPr id="3" name="Content Placeholder 2">
            <a:extLst>
              <a:ext uri="{FF2B5EF4-FFF2-40B4-BE49-F238E27FC236}">
                <a16:creationId xmlns:a16="http://schemas.microsoft.com/office/drawing/2014/main" id="{3C791C49-16FE-3C4F-D612-173F8C283226}"/>
              </a:ext>
            </a:extLst>
          </p:cNvPr>
          <p:cNvSpPr txBox="1">
            <a:spLocks/>
          </p:cNvSpPr>
          <p:nvPr/>
        </p:nvSpPr>
        <p:spPr>
          <a:xfrm>
            <a:off x="4651553" y="685795"/>
            <a:ext cx="7296236" cy="1201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Rendering of proposed new single –family home</a:t>
            </a:r>
          </a:p>
          <a:p>
            <a:endParaRPr lang="en-US" dirty="0"/>
          </a:p>
        </p:txBody>
      </p:sp>
      <p:pic>
        <p:nvPicPr>
          <p:cNvPr id="6146" name="Picture 6">
            <a:extLst>
              <a:ext uri="{FF2B5EF4-FFF2-40B4-BE49-F238E27FC236}">
                <a16:creationId xmlns:a16="http://schemas.microsoft.com/office/drawing/2014/main" id="{F58D51B7-8B65-C216-EF6B-6D7819DC7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002"/>
          <a:stretch/>
        </p:blipFill>
        <p:spPr bwMode="auto">
          <a:xfrm>
            <a:off x="5026357" y="3364203"/>
            <a:ext cx="6921432" cy="339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7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BC1386AD-84E0-25BC-739F-96A8E1900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7104" y="-1031233"/>
            <a:ext cx="6877793" cy="8900672"/>
          </a:xfrm>
          <a:prstGeom prst="rect">
            <a:avLst/>
          </a:prstGeom>
        </p:spPr>
      </p:pic>
    </p:spTree>
    <p:extLst>
      <p:ext uri="{BB962C8B-B14F-4D97-AF65-F5344CB8AC3E}">
        <p14:creationId xmlns:p14="http://schemas.microsoft.com/office/powerpoint/2010/main" val="2151037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65000"/>
            <a:alpha val="52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701</Words>
  <Application>Microsoft Office PowerPoint</Application>
  <PresentationFormat>Widescreen</PresentationFormat>
  <Paragraphs>38</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0 North Mountain Drive, Dobbs Ferry, New York </vt:lpstr>
      <vt:lpstr>0 North Mountain Drive, Dobbs Ferry, New York </vt:lpstr>
      <vt:lpstr>0 North Mountain Drive, Dobbs Ferry, New York </vt:lpstr>
      <vt:lpstr>0 North Mountain Drive, Dobbs Ferry, New York </vt:lpstr>
      <vt:lpstr>0 North Mountain Drive, Dobbs Ferry, New York </vt:lpstr>
      <vt:lpstr>0 North Mountain Drive, Dobbs Ferry, New York </vt:lpstr>
      <vt:lpstr>0 North Mountain Drive, Dobbs Ferry, New York </vt:lpstr>
      <vt:lpstr>0 North Mountain Drive, Dobbs Ferry, New York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 North Mountain Drive, Dobbs Ferry, New York</dc:title>
  <dc:creator>Check Moy</dc:creator>
  <cp:lastModifiedBy>Kristen Wilson</cp:lastModifiedBy>
  <cp:revision>4</cp:revision>
  <cp:lastPrinted>2023-03-02T19:37:06Z</cp:lastPrinted>
  <dcterms:created xsi:type="dcterms:W3CDTF">2023-03-01T19:07:08Z</dcterms:created>
  <dcterms:modified xsi:type="dcterms:W3CDTF">2023-03-02T20:29:39Z</dcterms:modified>
</cp:coreProperties>
</file>