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00">
          <p15:clr>
            <a:srgbClr val="A4A3A4"/>
          </p15:clr>
        </p15:guide>
        <p15:guide id="2" orient="horz" pos="3408">
          <p15:clr>
            <a:srgbClr val="A4A3A4"/>
          </p15:clr>
        </p15:guide>
        <p15:guide id="3" pos="6936">
          <p15:clr>
            <a:srgbClr val="A4A3A4"/>
          </p15:clr>
        </p15:guide>
        <p15:guide id="4" pos="74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ne Wa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A1E36E-889E-441A-892D-E462996637C2}">
  <a:tblStyle styleId="{0DA1E36E-889E-441A-892D-E462996637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6396"/>
  </p:normalViewPr>
  <p:slideViewPr>
    <p:cSldViewPr snapToGrid="0">
      <p:cViewPr varScale="1">
        <p:scale>
          <a:sx n="66" d="100"/>
          <a:sy n="66" d="100"/>
        </p:scale>
        <p:origin x="1704" y="192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9-19T00:37:45.902" idx="1">
    <p:pos x="3646" y="347"/>
    <p:text>@kcolin@childrensvillage.org beyond expectation of tolerance
_Assigned to kcolin@childrensvillage.org_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a721281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7a7212811c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78;g27a7212811c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7a7212811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7a7212811c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g27a7212811c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/>
          <p:nvPr/>
        </p:nvSpPr>
        <p:spPr>
          <a:xfrm>
            <a:off x="489189" y="1119031"/>
            <a:ext cx="4620000" cy="46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1170432" y="1399032"/>
            <a:ext cx="3237000" cy="40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5788152" y="1527048"/>
            <a:ext cx="5111400" cy="3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810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2pPr>
            <a:lvl3pPr marL="1371600" lvl="2" indent="-355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 small pictures">
  <p:cSld name="Title and Content 2 small picture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539496" y="365124"/>
            <a:ext cx="58065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539496" y="1825625"/>
            <a:ext cx="5806500" cy="43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3556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marL="1371600" lvl="2" indent="-3429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302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4pPr>
            <a:lvl5pPr marL="2286000" lvl="4" indent="-3429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3 column">
  <p:cSld name="Comparison 3 colum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3291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3291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marL="1371600" lvl="2" indent="-330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3"/>
          </p:nvPr>
        </p:nvSpPr>
        <p:spPr>
          <a:xfrm>
            <a:off x="4453128" y="1681163"/>
            <a:ext cx="3291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4"/>
          </p:nvPr>
        </p:nvSpPr>
        <p:spPr>
          <a:xfrm>
            <a:off x="4453128" y="2505075"/>
            <a:ext cx="3291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marL="1371600" lvl="2" indent="-330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venir"/>
                <a:ea typeface="Avenir"/>
                <a:cs typeface="Avenir"/>
                <a:sym typeface="Avenir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5"/>
          </p:nvPr>
        </p:nvSpPr>
        <p:spPr>
          <a:xfrm>
            <a:off x="8065008" y="1681163"/>
            <a:ext cx="3291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6"/>
          </p:nvPr>
        </p:nvSpPr>
        <p:spPr>
          <a:xfrm>
            <a:off x="8065008" y="2505075"/>
            <a:ext cx="3291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2pPr>
            <a:lvl3pPr marL="1371600" lvl="2" indent="-3302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3pPr>
            <a:lvl4pPr marL="1828800" lvl="3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ctrTitle" idx="4294967295"/>
          </p:nvPr>
        </p:nvSpPr>
        <p:spPr>
          <a:xfrm>
            <a:off x="0" y="1096575"/>
            <a:ext cx="4773300" cy="21930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</a:rPr>
              <a:t>COMMUNITY SURVEY</a:t>
            </a:r>
            <a:r>
              <a:rPr lang="en-US" sz="3200">
                <a:solidFill>
                  <a:schemeClr val="lt1"/>
                </a:solidFill>
              </a:rPr>
              <a:t> </a:t>
            </a:r>
            <a:r>
              <a:rPr lang="en-US" sz="5000">
                <a:solidFill>
                  <a:schemeClr val="lt1"/>
                </a:solidFill>
              </a:rPr>
              <a:t>Results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4294967295"/>
          </p:nvPr>
        </p:nvSpPr>
        <p:spPr>
          <a:xfrm>
            <a:off x="0" y="3406525"/>
            <a:ext cx="4773300" cy="87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Presentation to the Board of Trustees</a:t>
            </a:r>
            <a:endParaRPr sz="180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September 26, 2023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70612"/>
          <a:stretch/>
        </p:blipFill>
        <p:spPr>
          <a:xfrm>
            <a:off x="5264525" y="2412350"/>
            <a:ext cx="6763774" cy="116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6925" y="993625"/>
            <a:ext cx="6345125" cy="141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t="46887"/>
          <a:stretch/>
        </p:blipFill>
        <p:spPr>
          <a:xfrm>
            <a:off x="5264525" y="3772925"/>
            <a:ext cx="6763774" cy="2099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subTitle" idx="4294967295"/>
          </p:nvPr>
        </p:nvSpPr>
        <p:spPr>
          <a:xfrm>
            <a:off x="420725" y="3229150"/>
            <a:ext cx="11528100" cy="3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-US" sz="2000">
                <a:solidFill>
                  <a:srgbClr val="202124"/>
                </a:solidFill>
              </a:rPr>
              <a:t>:: 	Understand how community members who live, work, study, visit, and/or worship in Dobbs Ferry think and feel about diversity, equity, and inclusion in our village</a:t>
            </a:r>
            <a:endParaRPr sz="2000">
              <a:solidFill>
                <a:srgbClr val="202124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-US" sz="2000">
                <a:solidFill>
                  <a:srgbClr val="202124"/>
                </a:solidFill>
              </a:rPr>
              <a:t>:: 	Invite community members’ ideas and suggestions about how Dobbs Ferry can become an even more welcoming and affirming village</a:t>
            </a:r>
            <a:endParaRPr sz="2000">
              <a:solidFill>
                <a:srgbClr val="202124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523"/>
              <a:buNone/>
            </a:pPr>
            <a:r>
              <a:rPr lang="en-US" sz="2000">
                <a:solidFill>
                  <a:srgbClr val="202124"/>
                </a:solidFill>
              </a:rPr>
              <a:t>:: 	Gather information that will enable our committee to develop a strategic plan and identify opportunities to enhance our village’s diversity, equity, and inclusion</a:t>
            </a:r>
            <a:endParaRPr sz="2000">
              <a:solidFill>
                <a:srgbClr val="202124"/>
              </a:solidFill>
            </a:endParaRPr>
          </a:p>
          <a:p>
            <a:pPr marL="457200" lvl="0" indent="-457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-US" sz="2000">
                <a:solidFill>
                  <a:srgbClr val="202124"/>
                </a:solidFill>
              </a:rPr>
              <a:t>:: 	Share a summary of the survey findings with the Village BOT and the community at large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ctrTitle" idx="4294967295"/>
          </p:nvPr>
        </p:nvSpPr>
        <p:spPr>
          <a:xfrm>
            <a:off x="3709350" y="437175"/>
            <a:ext cx="4773300" cy="21930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</a:rPr>
              <a:t>COMMUNITY SURVEY</a:t>
            </a:r>
            <a:r>
              <a:rPr lang="en-US" sz="3200">
                <a:solidFill>
                  <a:schemeClr val="lt1"/>
                </a:solidFill>
              </a:rPr>
              <a:t> </a:t>
            </a:r>
            <a:r>
              <a:rPr lang="en-US" sz="5000">
                <a:solidFill>
                  <a:schemeClr val="lt1"/>
                </a:solidFill>
              </a:rPr>
              <a:t>Objectives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428625" y="1905000"/>
            <a:ext cx="4773300" cy="42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sz="3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endParaRPr sz="3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100" b="1">
                <a:latin typeface="Arial"/>
                <a:ea typeface="Arial"/>
                <a:cs typeface="Arial"/>
                <a:sym typeface="Arial"/>
              </a:rPr>
              <a:t>116 surveys</a:t>
            </a:r>
            <a:r>
              <a:rPr lang="en-US" sz="3100">
                <a:latin typeface="Arial"/>
                <a:ea typeface="Arial"/>
                <a:cs typeface="Arial"/>
                <a:sym typeface="Arial"/>
              </a:rPr>
              <a:t> </a:t>
            </a:r>
            <a:endParaRPr sz="3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latin typeface="Arial"/>
                <a:ea typeface="Arial"/>
                <a:cs typeface="Arial"/>
                <a:sym typeface="Arial"/>
              </a:rPr>
              <a:t>Collected </a:t>
            </a:r>
            <a:r>
              <a:rPr lang="en-US" sz="3100"/>
              <a:t>b</a:t>
            </a:r>
            <a:r>
              <a:rPr lang="en-US" sz="3100">
                <a:latin typeface="Arial"/>
                <a:ea typeface="Arial"/>
                <a:cs typeface="Arial"/>
                <a:sym typeface="Arial"/>
              </a:rPr>
              <a:t>etween</a:t>
            </a:r>
            <a:endParaRPr sz="31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May 18 - July 4, 2023</a:t>
            </a:r>
            <a:r>
              <a:rPr lang="en-US" sz="13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5788150" y="551075"/>
            <a:ext cx="5479800" cy="6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high level of satisfaction with the Mayor, Board of Trustees, and many of the Village Departments, especially the DF Public Library, as being supportive of human rights and diversity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strong level of satisfaction with the variety of activities and events representing/supporting DEI, and a desire to have more such events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significant level of interest in in having further discussions and focus groups centered on human rights and diversity in Dobbs Ferry</a:t>
            </a:r>
            <a:endParaRPr sz="200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variety of opportunities to improve and enhance Dobbs Ferry as a welcoming and affirming community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ctrTitle" idx="4294967295"/>
          </p:nvPr>
        </p:nvSpPr>
        <p:spPr>
          <a:xfrm>
            <a:off x="428625" y="551075"/>
            <a:ext cx="4773300" cy="21930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</a:rPr>
              <a:t>KEY</a:t>
            </a:r>
            <a:r>
              <a:rPr lang="en-US" sz="3200">
                <a:solidFill>
                  <a:schemeClr val="lt1"/>
                </a:solidFill>
              </a:rPr>
              <a:t> </a:t>
            </a:r>
            <a:br>
              <a:rPr lang="en-US" sz="3200">
                <a:solidFill>
                  <a:schemeClr val="lt1"/>
                </a:solidFill>
              </a:rPr>
            </a:br>
            <a:r>
              <a:rPr lang="en-US" sz="5000">
                <a:solidFill>
                  <a:schemeClr val="lt1"/>
                </a:solidFill>
              </a:rPr>
              <a:t>Takeaways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/>
          <p:nvPr/>
        </p:nvSpPr>
        <p:spPr>
          <a:xfrm>
            <a:off x="13875" y="5025500"/>
            <a:ext cx="12192000" cy="18324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6" name="Google Shape;106;p19"/>
          <p:cNvSpPr/>
          <p:nvPr/>
        </p:nvSpPr>
        <p:spPr>
          <a:xfrm>
            <a:off x="659675" y="5133225"/>
            <a:ext cx="5093400" cy="16170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9"/>
          <p:cNvSpPr/>
          <p:nvPr/>
        </p:nvSpPr>
        <p:spPr>
          <a:xfrm>
            <a:off x="8358200" y="5124025"/>
            <a:ext cx="3740700" cy="16170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19" descr="Forms response chart. Question title: To what extent do you consider Dobbs Ferry to be a welcoming &amp; affirming community?&#10;. Number of responses: 116 responses." title="To what extent do you consider Dobbs Ferry to be a welcoming &amp; affirming community?&#10;"/>
          <p:cNvPicPr preferRelativeResize="0"/>
          <p:nvPr/>
        </p:nvPicPr>
        <p:blipFill rotWithShape="1">
          <a:blip r:embed="rId3">
            <a:alphaModFix/>
          </a:blip>
          <a:srcRect r="10458" b="7672"/>
          <a:stretch/>
        </p:blipFill>
        <p:spPr>
          <a:xfrm>
            <a:off x="651275" y="-13375"/>
            <a:ext cx="10917202" cy="473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10" name="Google Shape;110;p19" descr="Forms response chart. Question title: To what extent do the following entities support human rights and diversity in Dobbs Ferry?&#10;&#10;The Mayor and Board of Trustees . Number of responses: 116 responses." title="To what extent do the following entities support human rights and diversity in Dobbs Ferry?&#10;&#10;The Mayor and Board of Trustees 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188" y="6012253"/>
            <a:ext cx="1371602" cy="617221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" name="Google Shape;111;p19" descr="Forms response chart. Question title: The DF Human Rights and Diversity Committee . Number of responses: 116 responses." title="The DF Human Rights and Diversity Committee 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8138" y="5274525"/>
            <a:ext cx="1371602" cy="576072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" name="Google Shape;112;p19" descr="Forms response chart. Question title: The DF Public Library . Number of responses: 116 responses." title="The DF Public Library 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9188" y="5250200"/>
            <a:ext cx="1371602" cy="576072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9" descr="Forms response chart. Question title: The DF Police Department . Number of responses: 116 responses." title="The DF Police Department 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85075" y="6035063"/>
            <a:ext cx="1371602" cy="570586"/>
          </a:xfrm>
          <a:prstGeom prst="rect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4" name="Google Shape;114;p19" descr="Forms response chart. Question title: Village Department of Public Works. Number of responses: 116 responses." title="Village Department of Public Works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85088" y="5252438"/>
            <a:ext cx="1371602" cy="576072"/>
          </a:xfrm>
          <a:prstGeom prst="rect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9" descr="Forms response chart. Question title: Village Department of Recreation. Number of responses: 116 responses." title="Village Department of Recreation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18913" y="6032313"/>
            <a:ext cx="1371602" cy="576072"/>
          </a:xfrm>
          <a:prstGeom prst="rect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19" descr="Forms response chart. Question title: Rivertowns Chamber of Commerce . Number of responses: 116 responses." title="Rivertowns Chamber of Commerce 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418913" y="5252438"/>
            <a:ext cx="1371602" cy="576072"/>
          </a:xfrm>
          <a:prstGeom prst="rect">
            <a:avLst/>
          </a:prstGeom>
          <a:noFill/>
          <a:ln w="95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19" descr="Forms response chart. Question title: Religious Organizations . Number of responses: 116 responses." title="Religious Organizations 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07088" y="6057150"/>
            <a:ext cx="1371602" cy="576072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19" descr="Forms response chart. Question title: Schools. Number of responses: 116 responses." title="Schools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18138" y="6057150"/>
            <a:ext cx="1371602" cy="576072"/>
          </a:xfrm>
          <a:prstGeom prst="rect">
            <a:avLst/>
          </a:prstGeom>
          <a:noFill/>
          <a:ln w="9525" cap="flat" cmpd="sng">
            <a:solidFill>
              <a:srgbClr val="FF951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" name="Google Shape;119;p19" descr="Forms response chart. Question title: Schools. Number of responses: 116 responses." title="Schools"/>
          <p:cNvPicPr preferRelativeResize="0"/>
          <p:nvPr/>
        </p:nvPicPr>
        <p:blipFill rotWithShape="1">
          <a:blip r:embed="rId12">
            <a:alphaModFix/>
          </a:blip>
          <a:srcRect l="60784" t="25755" r="20996" b="37303"/>
          <a:stretch/>
        </p:blipFill>
        <p:spPr>
          <a:xfrm>
            <a:off x="6250451" y="5254501"/>
            <a:ext cx="1610373" cy="1374375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0" name="Google Shape;120;p19"/>
          <p:cNvSpPr txBox="1"/>
          <p:nvPr/>
        </p:nvSpPr>
        <p:spPr>
          <a:xfrm rot="-5400000">
            <a:off x="-296425" y="5672800"/>
            <a:ext cx="151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DEPARTMENTS</a:t>
            </a:r>
            <a:endParaRPr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200" y="76200"/>
            <a:ext cx="67056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28" name="Google Shape;128;p20"/>
          <p:cNvSpPr txBox="1"/>
          <p:nvPr/>
        </p:nvSpPr>
        <p:spPr>
          <a:xfrm>
            <a:off x="5697000" y="1698900"/>
            <a:ext cx="52020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/>
              <a:t>“A survey like this </a:t>
            </a:r>
            <a:r>
              <a:rPr lang="en-US" sz="3800">
                <a:solidFill>
                  <a:srgbClr val="202124"/>
                </a:solidFill>
              </a:rPr>
              <a:t>makes some of us feel like we are seen and we matter to this community.” </a:t>
            </a:r>
            <a:endParaRPr sz="3800"/>
          </a:p>
        </p:txBody>
      </p:sp>
      <p:pic>
        <p:nvPicPr>
          <p:cNvPr id="129" name="Google Shape;129;p20"/>
          <p:cNvPicPr preferRelativeResize="0"/>
          <p:nvPr/>
        </p:nvPicPr>
        <p:blipFill rotWithShape="1">
          <a:blip r:embed="rId4">
            <a:alphaModFix/>
          </a:blip>
          <a:srcRect r="7381" b="7655"/>
          <a:stretch/>
        </p:blipFill>
        <p:spPr>
          <a:xfrm>
            <a:off x="342100" y="584500"/>
            <a:ext cx="4307869" cy="563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ctrTitle" idx="4294967295"/>
          </p:nvPr>
        </p:nvSpPr>
        <p:spPr>
          <a:xfrm>
            <a:off x="3709350" y="0"/>
            <a:ext cx="4773300" cy="16113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</a:rPr>
              <a:t>SURVEY PARTICIPANTS</a:t>
            </a:r>
            <a:r>
              <a:rPr lang="en-US" sz="3200">
                <a:solidFill>
                  <a:schemeClr val="lt1"/>
                </a:solidFill>
              </a:rPr>
              <a:t> </a:t>
            </a:r>
            <a:br>
              <a:rPr lang="en-US" sz="3200">
                <a:solidFill>
                  <a:schemeClr val="lt1"/>
                </a:solidFill>
              </a:rPr>
            </a:br>
            <a:r>
              <a:rPr lang="en-US" sz="5000">
                <a:solidFill>
                  <a:schemeClr val="lt1"/>
                </a:solidFill>
              </a:rPr>
              <a:t>Demographics</a:t>
            </a:r>
            <a:endParaRPr sz="5000">
              <a:solidFill>
                <a:schemeClr val="lt1"/>
              </a:solidFill>
            </a:endParaRPr>
          </a:p>
        </p:txBody>
      </p:sp>
      <p:graphicFrame>
        <p:nvGraphicFramePr>
          <p:cNvPr id="136" name="Google Shape;136;p21"/>
          <p:cNvGraphicFramePr/>
          <p:nvPr/>
        </p:nvGraphicFramePr>
        <p:xfrm>
          <a:off x="0" y="1611425"/>
          <a:ext cx="12192000" cy="5246620"/>
        </p:xfrm>
        <a:graphic>
          <a:graphicData uri="http://schemas.openxmlformats.org/drawingml/2006/table">
            <a:tbl>
              <a:tblPr>
                <a:noFill/>
                <a:tableStyleId>{0DA1E36E-889E-441A-892D-E462996637C2}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Dobbs Ferry Survey Participants</a:t>
                      </a:r>
                      <a:endParaRPr sz="1900" b="1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(n=116)</a:t>
                      </a:r>
                      <a:endParaRPr sz="19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July 2022 Census.gov</a:t>
                      </a:r>
                      <a:endParaRPr sz="1900" b="1">
                        <a:solidFill>
                          <a:srgbClr val="0B5394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Population Estimates</a:t>
                      </a:r>
                      <a:endParaRPr sz="1900" b="1">
                        <a:solidFill>
                          <a:srgbClr val="0B5394"/>
                        </a:solidFill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(N=11,337)</a:t>
                      </a:r>
                      <a:endParaRPr sz="1900" b="1">
                        <a:solidFill>
                          <a:srgbClr val="0B5394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53%</a:t>
                      </a:r>
                      <a:r>
                        <a:rPr lang="en-US" sz="1900"/>
                        <a:t> Female/Women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25%</a:t>
                      </a:r>
                      <a:r>
                        <a:rPr lang="en-US" sz="1900"/>
                        <a:t> Male/Men</a:t>
                      </a:r>
                      <a:endParaRPr sz="19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49.2% </a:t>
                      </a:r>
                      <a:r>
                        <a:rPr lang="en-US" sz="1900"/>
                        <a:t>  Female/Women</a:t>
                      </a:r>
                      <a:endParaRPr sz="19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43.1% </a:t>
                      </a:r>
                      <a:r>
                        <a:rPr lang="en-US" sz="1900"/>
                        <a:t>ages 40-60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25.9%</a:t>
                      </a:r>
                      <a:r>
                        <a:rPr lang="en-US" sz="1900"/>
                        <a:t> &gt;60 years old</a:t>
                      </a:r>
                      <a:endParaRPr sz="19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17%</a:t>
                      </a:r>
                      <a:r>
                        <a:rPr lang="en-US" sz="1900" b="1"/>
                        <a:t> </a:t>
                      </a:r>
                      <a:r>
                        <a:rPr lang="en-US" sz="1900"/>
                        <a:t>  65 years old +</a:t>
                      </a:r>
                      <a:endParaRPr sz="19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17.4%</a:t>
                      </a:r>
                      <a:r>
                        <a:rPr lang="en-US" sz="1900"/>
                        <a:t> White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7%</a:t>
                      </a:r>
                      <a:r>
                        <a:rPr lang="en-US" sz="1900"/>
                        <a:t> Asian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3.48%</a:t>
                      </a:r>
                      <a:r>
                        <a:rPr lang="en-US" sz="1900"/>
                        <a:t> Hispanic/Latine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2.32%</a:t>
                      </a:r>
                      <a:r>
                        <a:rPr lang="en-US" sz="1900"/>
                        <a:t> Black/African American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16.24% </a:t>
                      </a:r>
                      <a:r>
                        <a:rPr lang="en-US" sz="1900"/>
                        <a:t>Two or more races</a:t>
                      </a:r>
                      <a:endParaRPr sz="19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69.5%</a:t>
                      </a:r>
                      <a:r>
                        <a:rPr lang="en-US" sz="1900" b="1"/>
                        <a:t> </a:t>
                      </a:r>
                      <a:r>
                        <a:rPr lang="en-US" sz="1900"/>
                        <a:t> White alone, not Hispanic/Latino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9.6% </a:t>
                      </a:r>
                      <a:r>
                        <a:rPr lang="en-US" sz="1900">
                          <a:solidFill>
                            <a:srgbClr val="0B5394"/>
                          </a:solidFill>
                        </a:rPr>
                        <a:t> </a:t>
                      </a:r>
                      <a:r>
                        <a:rPr lang="en-US" sz="1900"/>
                        <a:t>Asian alone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12.7%</a:t>
                      </a:r>
                      <a:r>
                        <a:rPr lang="en-US" sz="1900"/>
                        <a:t>  Hispanic/Latino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3.9%</a:t>
                      </a:r>
                      <a:r>
                        <a:rPr lang="en-US" sz="1900"/>
                        <a:t>  Black/African American alone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5.8%</a:t>
                      </a:r>
                      <a:r>
                        <a:rPr lang="en-US" sz="1900"/>
                        <a:t> Two or more races</a:t>
                      </a:r>
                      <a:endParaRPr sz="19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05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/>
                        <a:t>31%</a:t>
                      </a:r>
                      <a:r>
                        <a:rPr lang="en-US" sz="1900"/>
                        <a:t> Undergraduate degrees</a:t>
                      </a:r>
                      <a:endParaRPr sz="1900"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b="1"/>
                        <a:t>48.3%</a:t>
                      </a:r>
                      <a:r>
                        <a:rPr lang="en-US" sz="1900"/>
                        <a:t> Graduate degrees</a:t>
                      </a:r>
                      <a:endParaRPr sz="19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900" b="1">
                          <a:solidFill>
                            <a:srgbClr val="0B5394"/>
                          </a:solidFill>
                        </a:rPr>
                        <a:t>61.7%</a:t>
                      </a:r>
                      <a:r>
                        <a:rPr lang="en-US" sz="1900"/>
                        <a:t>  Bachelor’s degree or higher</a:t>
                      </a:r>
                      <a:endParaRPr sz="1900"/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body" idx="2"/>
          </p:nvPr>
        </p:nvSpPr>
        <p:spPr>
          <a:xfrm>
            <a:off x="467600" y="240800"/>
            <a:ext cx="7212600" cy="637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8166"/>
          </a:p>
          <a:p>
            <a:pPr marL="457200" lvl="0" indent="-358246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venir"/>
              <a:buChar char="●"/>
            </a:pPr>
            <a:r>
              <a:rPr lang="en-US" sz="8166">
                <a:solidFill>
                  <a:schemeClr val="dk1"/>
                </a:solidFill>
              </a:rPr>
              <a:t>The majority of written comments regarding experiencing the Village as “welcoming and affirming” lean toward</a:t>
            </a:r>
            <a:r>
              <a:rPr lang="en-US" sz="8166"/>
              <a:t> </a:t>
            </a:r>
            <a:r>
              <a:rPr lang="en-US" sz="8166" b="1" u="sng">
                <a:solidFill>
                  <a:srgbClr val="1C4587"/>
                </a:solidFill>
              </a:rPr>
              <a:t>not</a:t>
            </a:r>
            <a:r>
              <a:rPr lang="en-US" sz="8166" b="1"/>
              <a:t> </a:t>
            </a:r>
            <a:r>
              <a:rPr lang="en-US" sz="8166">
                <a:solidFill>
                  <a:schemeClr val="dk1"/>
                </a:solidFill>
              </a:rPr>
              <a:t>welcoming and/or ambivalence</a:t>
            </a:r>
            <a:endParaRPr sz="8166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966"/>
          </a:p>
          <a:p>
            <a:pPr marL="457200" lvl="0" indent="-358246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venir"/>
              <a:buChar char="●"/>
            </a:pPr>
            <a:r>
              <a:rPr lang="en-US" sz="8166">
                <a:solidFill>
                  <a:schemeClr val="dk1"/>
                </a:solidFill>
              </a:rPr>
              <a:t>Some village entities have a high percentage of “I don’t know” responses to the question: “</a:t>
            </a:r>
            <a:r>
              <a:rPr lang="en-US" sz="8000">
                <a:solidFill>
                  <a:schemeClr val="dk1"/>
                </a:solidFill>
                <a:highlight>
                  <a:srgbClr val="FFFFFF"/>
                </a:highlight>
              </a:rPr>
              <a:t>To what extent do the following entities support human rights and diversity in Dobbs Ferry?”</a:t>
            </a:r>
            <a:endParaRPr sz="14566"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966"/>
          </a:p>
          <a:p>
            <a:pPr marL="457200" lvl="0" indent="-358246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venir"/>
              <a:buChar char="●"/>
            </a:pPr>
            <a:r>
              <a:rPr lang="en-US" sz="8166">
                <a:solidFill>
                  <a:schemeClr val="dk1"/>
                </a:solidFill>
              </a:rPr>
              <a:t>The majority of feedback about Village-wide LGBTQ+ efforts was positive</a:t>
            </a:r>
            <a:r>
              <a:rPr lang="en-US" sz="8166" b="1">
                <a:solidFill>
                  <a:srgbClr val="1C4587"/>
                </a:solidFill>
              </a:rPr>
              <a:t> </a:t>
            </a:r>
            <a:endParaRPr sz="8166" b="1">
              <a:solidFill>
                <a:srgbClr val="1C4587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966"/>
          </a:p>
          <a:p>
            <a:pPr marL="457200" lvl="0" indent="-358246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00000"/>
              <a:buFont typeface="Avenir"/>
              <a:buChar char="●"/>
            </a:pPr>
            <a:r>
              <a:rPr lang="en-US" sz="8166">
                <a:solidFill>
                  <a:schemeClr val="dk1"/>
                </a:solidFill>
              </a:rPr>
              <a:t>Concern about “One Dobbs” Facebook page</a:t>
            </a:r>
            <a:endParaRPr sz="8166"/>
          </a:p>
          <a:p>
            <a:pPr marL="0" lvl="0" indent="0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966"/>
          </a:p>
          <a:p>
            <a:pPr marL="457200" lvl="0" indent="-358246" algn="just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ct val="100000"/>
              <a:buChar char="●"/>
            </a:pPr>
            <a:r>
              <a:rPr lang="en-US" sz="8166">
                <a:solidFill>
                  <a:schemeClr val="dk1"/>
                </a:solidFill>
              </a:rPr>
              <a:t>A significant subset of respondents do not perceive the Village and DFSD as separate entities</a:t>
            </a:r>
            <a:endParaRPr sz="8166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6166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6166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ctrTitle" idx="4294967295"/>
          </p:nvPr>
        </p:nvSpPr>
        <p:spPr>
          <a:xfrm>
            <a:off x="8009725" y="1761625"/>
            <a:ext cx="4042800" cy="27375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200">
                <a:solidFill>
                  <a:schemeClr val="lt1"/>
                </a:solidFill>
              </a:rPr>
            </a:br>
            <a:r>
              <a:rPr lang="en-US" sz="4000" b="1">
                <a:solidFill>
                  <a:schemeClr val="lt1"/>
                </a:solidFill>
              </a:rPr>
              <a:t>Themes</a:t>
            </a:r>
            <a:r>
              <a:rPr lang="en-US" sz="4000">
                <a:solidFill>
                  <a:schemeClr val="lt1"/>
                </a:solidFill>
              </a:rPr>
              <a:t> </a:t>
            </a:r>
            <a:endParaRPr sz="40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From</a:t>
            </a:r>
            <a:endParaRPr sz="40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</a:rPr>
              <a:t>Written Comments</a:t>
            </a:r>
            <a:endParaRPr sz="40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body" idx="4294967295"/>
          </p:nvPr>
        </p:nvSpPr>
        <p:spPr>
          <a:xfrm>
            <a:off x="938200" y="972775"/>
            <a:ext cx="5997600" cy="55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</a:rPr>
              <a:t>Share a summary of the survey findings 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Conduct Focus Groups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Conduct interviews/discussions with community and business leaders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</a:rPr>
              <a:t>Collaborate with village departments to communicate and amplify activities that showcase Dobbs Ferry as a welcoming and affirming community</a:t>
            </a:r>
            <a:endParaRPr sz="2200">
              <a:solidFill>
                <a:schemeClr val="dk1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Arial"/>
              <a:buChar char="●"/>
            </a:pPr>
            <a:r>
              <a:rPr lang="en-US" sz="2200">
                <a:solidFill>
                  <a:schemeClr val="dk1"/>
                </a:solidFill>
              </a:rPr>
              <a:t>Develop initiatives to further enhance Dobbs Ferry as a welcoming and affirming place to live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49" name="Google Shape;149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000"/>
              <a:t>8</a:t>
            </a:fld>
            <a:endParaRPr sz="2000"/>
          </a:p>
        </p:txBody>
      </p:sp>
      <p:sp>
        <p:nvSpPr>
          <p:cNvPr id="150" name="Google Shape;150;p23"/>
          <p:cNvSpPr txBox="1">
            <a:spLocks noGrp="1"/>
          </p:cNvSpPr>
          <p:nvPr>
            <p:ph type="ctrTitle" idx="4294967295"/>
          </p:nvPr>
        </p:nvSpPr>
        <p:spPr>
          <a:xfrm>
            <a:off x="7120300" y="414700"/>
            <a:ext cx="4773300" cy="2193000"/>
          </a:xfrm>
          <a:prstGeom prst="rect">
            <a:avLst/>
          </a:prstGeom>
          <a:solidFill>
            <a:srgbClr val="0B5394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</a:rPr>
              <a:t>SUGGESTED</a:t>
            </a:r>
            <a:r>
              <a:rPr lang="en-US" sz="2000">
                <a:solidFill>
                  <a:schemeClr val="lt1"/>
                </a:solidFill>
              </a:rPr>
              <a:t> </a:t>
            </a:r>
            <a:br>
              <a:rPr lang="en-US" sz="2000">
                <a:solidFill>
                  <a:schemeClr val="lt1"/>
                </a:solidFill>
              </a:rPr>
            </a:br>
            <a:r>
              <a:rPr lang="en-US" sz="5000">
                <a:solidFill>
                  <a:schemeClr val="lt1"/>
                </a:solidFill>
              </a:rPr>
              <a:t>Next Steps</a:t>
            </a:r>
            <a:endParaRPr sz="5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543</Words>
  <Application>Microsoft Macintosh PowerPoint</Application>
  <PresentationFormat>Widescreen</PresentationFormat>
  <Paragraphs>82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</vt:lpstr>
      <vt:lpstr>Calibri</vt:lpstr>
      <vt:lpstr>Twentieth Century</vt:lpstr>
      <vt:lpstr>Simple Light</vt:lpstr>
      <vt:lpstr>COMMUNITY SURVEY Results</vt:lpstr>
      <vt:lpstr>COMMUNITY SURVEY Objectives</vt:lpstr>
      <vt:lpstr>                116 surveys  Collected between May 18 - July 4, 2023 </vt:lpstr>
      <vt:lpstr>PowerPoint Presentation</vt:lpstr>
      <vt:lpstr>PowerPoint Presentation</vt:lpstr>
      <vt:lpstr>SURVEY PARTICIPANTS  Demographics</vt:lpstr>
      <vt:lpstr>  Themes  From Written Comments </vt:lpstr>
      <vt:lpstr>SUGGESTED 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SURVEY Results</dc:title>
  <cp:lastModifiedBy>WAI, JUNE</cp:lastModifiedBy>
  <cp:revision>1</cp:revision>
  <dcterms:modified xsi:type="dcterms:W3CDTF">2023-09-20T04:06:50Z</dcterms:modified>
</cp:coreProperties>
</file>