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Bebas Neue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59">
          <p15:clr>
            <a:srgbClr val="A4A3A4"/>
          </p15:clr>
        </p15:guide>
        <p15:guide id="2" pos="288">
          <p15:clr>
            <a:srgbClr val="A4A3A4"/>
          </p15:clr>
        </p15:guide>
        <p15:guide id="3" orient="horz" pos="1092">
          <p15:clr>
            <a:srgbClr val="A4A3A4"/>
          </p15:clr>
        </p15:guide>
        <p15:guide id="4" pos="1649">
          <p15:clr>
            <a:srgbClr val="A4A3A4"/>
          </p15:clr>
        </p15:guide>
        <p15:guide id="5" pos="1916">
          <p15:clr>
            <a:srgbClr val="A4A3A4"/>
          </p15:clr>
        </p15:guide>
        <p15:guide id="6" orient="horz" pos="1374">
          <p15:clr>
            <a:srgbClr val="A4A3A4"/>
          </p15:clr>
        </p15:guide>
        <p15:guide id="7" orient="horz" pos="1722">
          <p15:clr>
            <a:srgbClr val="A4A3A4"/>
          </p15:clr>
        </p15:guide>
        <p15:guide id="8" pos="4967">
          <p15:clr>
            <a:srgbClr val="A4A3A4"/>
          </p15:clr>
        </p15:guide>
        <p15:guide id="9" orient="horz" pos="2124">
          <p15:clr>
            <a:srgbClr val="A4A3A4"/>
          </p15:clr>
        </p15:guide>
        <p15:guide id="10" pos="2886">
          <p15:clr>
            <a:srgbClr val="A4A3A4"/>
          </p15:clr>
        </p15:guide>
        <p15:guide id="11" pos="776">
          <p15:clr>
            <a:srgbClr val="A4A3A4"/>
          </p15:clr>
        </p15:guide>
        <p15:guide id="12" orient="horz" pos="2951">
          <p15:clr>
            <a:srgbClr val="A4A3A4"/>
          </p15:clr>
        </p15:guide>
        <p15:guide id="13" orient="horz" pos="2425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AT2g5xRDCFf2UP21UOrHzeGjl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11" y="53"/>
      </p:cViewPr>
      <p:guideLst>
        <p:guide orient="horz" pos="359"/>
        <p:guide pos="288"/>
        <p:guide orient="horz" pos="1092"/>
        <p:guide pos="1649"/>
        <p:guide pos="1916"/>
        <p:guide orient="horz" pos="1374"/>
        <p:guide orient="horz" pos="1722"/>
        <p:guide pos="4967"/>
        <p:guide orient="horz" pos="2124"/>
        <p:guide pos="2886"/>
        <p:guide pos="776"/>
        <p:guide orient="horz" pos="2951"/>
        <p:guide orient="horz" pos="24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65611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4528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8608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6335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72297a564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972297a564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844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72297a564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972297a564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/>
          </a:p>
        </p:txBody>
      </p:sp>
      <p:sp>
        <p:nvSpPr>
          <p:cNvPr id="124" name="Google Shape;124;g972297a564_0_3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477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847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707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39f8a7d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539f8a7d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539f8a7dc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5901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39f8a7dc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539f8a7dc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539f8a7dc3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838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b86c976ae_0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8b86c976ae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477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101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/>
          <p:nvPr/>
        </p:nvSpPr>
        <p:spPr>
          <a:xfrm>
            <a:off x="-50801" y="-101599"/>
            <a:ext cx="9252857" cy="5297713"/>
          </a:xfrm>
          <a:prstGeom prst="rect">
            <a:avLst/>
          </a:prstGeom>
          <a:gradFill>
            <a:gsLst>
              <a:gs pos="0">
                <a:srgbClr val="32C2D9"/>
              </a:gs>
              <a:gs pos="100000">
                <a:srgbClr val="007297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1"/>
          <p:cNvSpPr txBox="1">
            <a:spLocks noGrp="1"/>
          </p:cNvSpPr>
          <p:nvPr>
            <p:ph type="title"/>
          </p:nvPr>
        </p:nvSpPr>
        <p:spPr>
          <a:xfrm>
            <a:off x="457200" y="1134892"/>
            <a:ext cx="8229600" cy="211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marR="0" lvl="0" algn="l" rtl="0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25474"/>
            <a:ext cx="1158406" cy="3458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1"/>
          <p:cNvSpPr txBox="1">
            <a:spLocks noGrp="1"/>
          </p:cNvSpPr>
          <p:nvPr>
            <p:ph type="body" idx="1"/>
          </p:nvPr>
        </p:nvSpPr>
        <p:spPr>
          <a:xfrm>
            <a:off x="457200" y="3338227"/>
            <a:ext cx="8229600" cy="32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1"/>
          <p:cNvSpPr/>
          <p:nvPr/>
        </p:nvSpPr>
        <p:spPr>
          <a:xfrm>
            <a:off x="457200" y="3743844"/>
            <a:ext cx="2269613" cy="91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0"/>
          <p:cNvSpPr/>
          <p:nvPr/>
        </p:nvSpPr>
        <p:spPr>
          <a:xfrm>
            <a:off x="-50801" y="-101599"/>
            <a:ext cx="9252857" cy="5297713"/>
          </a:xfrm>
          <a:prstGeom prst="rect">
            <a:avLst/>
          </a:prstGeom>
          <a:gradFill>
            <a:gsLst>
              <a:gs pos="0">
                <a:srgbClr val="F8991D"/>
              </a:gs>
              <a:gs pos="47000">
                <a:srgbClr val="F47521"/>
              </a:gs>
              <a:gs pos="100000">
                <a:srgbClr val="DD5228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0"/>
          <p:cNvSpPr txBox="1">
            <a:spLocks noGrp="1"/>
          </p:cNvSpPr>
          <p:nvPr>
            <p:ph type="title"/>
          </p:nvPr>
        </p:nvSpPr>
        <p:spPr>
          <a:xfrm>
            <a:off x="457200" y="1134892"/>
            <a:ext cx="8229600" cy="211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marR="0" lvl="0" algn="l" rtl="0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 Narrow"/>
              <a:buNone/>
              <a:defRPr sz="8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body" idx="1"/>
          </p:nvPr>
        </p:nvSpPr>
        <p:spPr>
          <a:xfrm>
            <a:off x="457200" y="3338227"/>
            <a:ext cx="8229600" cy="32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40"/>
          <p:cNvSpPr/>
          <p:nvPr/>
        </p:nvSpPr>
        <p:spPr>
          <a:xfrm>
            <a:off x="457200" y="3743844"/>
            <a:ext cx="2269613" cy="91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1300" y="4625474"/>
            <a:ext cx="1158406" cy="34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1"/>
          <p:cNvSpPr txBox="1">
            <a:spLocks noGrp="1"/>
          </p:cNvSpPr>
          <p:nvPr>
            <p:ph type="ctrTitle"/>
          </p:nvPr>
        </p:nvSpPr>
        <p:spPr>
          <a:xfrm>
            <a:off x="457200" y="451556"/>
            <a:ext cx="8229600" cy="65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  <a:defRPr sz="36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1"/>
          <p:cNvSpPr>
            <a:spLocks noGrp="1"/>
          </p:cNvSpPr>
          <p:nvPr>
            <p:ph type="pic" idx="2"/>
          </p:nvPr>
        </p:nvSpPr>
        <p:spPr>
          <a:xfrm>
            <a:off x="457200" y="1251186"/>
            <a:ext cx="8458865" cy="3233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9" name="Google Shape;19;p31"/>
          <p:cNvGrpSpPr/>
          <p:nvPr/>
        </p:nvGrpSpPr>
        <p:grpSpPr>
          <a:xfrm>
            <a:off x="-8195" y="5065428"/>
            <a:ext cx="9176777" cy="91440"/>
            <a:chOff x="-8195" y="1224149"/>
            <a:chExt cx="9176777" cy="91440"/>
          </a:xfrm>
        </p:grpSpPr>
        <p:sp>
          <p:nvSpPr>
            <p:cNvPr id="20" name="Google Shape;20;p31"/>
            <p:cNvSpPr/>
            <p:nvPr/>
          </p:nvSpPr>
          <p:spPr>
            <a:xfrm>
              <a:off x="-8195" y="1224149"/>
              <a:ext cx="2269613" cy="91440"/>
            </a:xfrm>
            <a:prstGeom prst="rect">
              <a:avLst/>
            </a:prstGeom>
            <a:gradFill>
              <a:gsLst>
                <a:gs pos="0">
                  <a:srgbClr val="F8991D"/>
                </a:gs>
                <a:gs pos="50000">
                  <a:srgbClr val="F47521"/>
                </a:gs>
                <a:gs pos="100000">
                  <a:srgbClr val="DD52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31"/>
            <p:cNvSpPr/>
            <p:nvPr/>
          </p:nvSpPr>
          <p:spPr>
            <a:xfrm>
              <a:off x="2286950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FFC907"/>
                </a:gs>
                <a:gs pos="50000">
                  <a:srgbClr val="FEBE10"/>
                </a:gs>
                <a:gs pos="100000">
                  <a:srgbClr val="F68B1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1"/>
            <p:cNvSpPr/>
            <p:nvPr/>
          </p:nvSpPr>
          <p:spPr>
            <a:xfrm>
              <a:off x="6891726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B6D550"/>
                </a:gs>
                <a:gs pos="50000">
                  <a:srgbClr val="85C55D"/>
                </a:gs>
                <a:gs pos="100000">
                  <a:srgbClr val="25B34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1"/>
            <p:cNvSpPr/>
            <p:nvPr/>
          </p:nvSpPr>
          <p:spPr>
            <a:xfrm>
              <a:off x="4589338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32C2D9"/>
                </a:gs>
                <a:gs pos="100000">
                  <a:srgbClr val="00729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" name="Google Shape;24;p31" descr="SW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1945" y="4625474"/>
            <a:ext cx="1158407" cy="34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76">
          <p15:clr>
            <a:srgbClr val="FBAE40"/>
          </p15:clr>
        </p15:guide>
        <p15:guide id="4" pos="2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>
            <a:spLocks noGrp="1"/>
          </p:cNvSpPr>
          <p:nvPr>
            <p:ph type="ctrTitle"/>
          </p:nvPr>
        </p:nvSpPr>
        <p:spPr>
          <a:xfrm>
            <a:off x="457200" y="466381"/>
            <a:ext cx="8229600" cy="63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  <a:defRPr sz="36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body" idx="1"/>
          </p:nvPr>
        </p:nvSpPr>
        <p:spPr>
          <a:xfrm>
            <a:off x="457200" y="2564962"/>
            <a:ext cx="1965882" cy="182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7721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9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body" idx="2"/>
          </p:nvPr>
        </p:nvSpPr>
        <p:spPr>
          <a:xfrm>
            <a:off x="2625484" y="2564962"/>
            <a:ext cx="1959789" cy="182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7721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9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3"/>
          </p:nvPr>
        </p:nvSpPr>
        <p:spPr>
          <a:xfrm>
            <a:off x="4787675" y="2564962"/>
            <a:ext cx="1961661" cy="182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7721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9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body" idx="4"/>
          </p:nvPr>
        </p:nvSpPr>
        <p:spPr>
          <a:xfrm>
            <a:off x="6951738" y="2564962"/>
            <a:ext cx="1957914" cy="182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7721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9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31" name="Google Shape;31;p34"/>
          <p:cNvGrpSpPr/>
          <p:nvPr/>
        </p:nvGrpSpPr>
        <p:grpSpPr>
          <a:xfrm>
            <a:off x="-8195" y="5065428"/>
            <a:ext cx="9176777" cy="91440"/>
            <a:chOff x="-8195" y="1224149"/>
            <a:chExt cx="9176777" cy="91440"/>
          </a:xfrm>
        </p:grpSpPr>
        <p:sp>
          <p:nvSpPr>
            <p:cNvPr id="32" name="Google Shape;32;p34"/>
            <p:cNvSpPr/>
            <p:nvPr/>
          </p:nvSpPr>
          <p:spPr>
            <a:xfrm>
              <a:off x="-8195" y="1224149"/>
              <a:ext cx="2269613" cy="91440"/>
            </a:xfrm>
            <a:prstGeom prst="rect">
              <a:avLst/>
            </a:prstGeom>
            <a:gradFill>
              <a:gsLst>
                <a:gs pos="0">
                  <a:srgbClr val="F8991D"/>
                </a:gs>
                <a:gs pos="50000">
                  <a:srgbClr val="F47521"/>
                </a:gs>
                <a:gs pos="100000">
                  <a:srgbClr val="DD52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4"/>
            <p:cNvSpPr/>
            <p:nvPr/>
          </p:nvSpPr>
          <p:spPr>
            <a:xfrm>
              <a:off x="2286950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FFC907"/>
                </a:gs>
                <a:gs pos="50000">
                  <a:srgbClr val="FEBE10"/>
                </a:gs>
                <a:gs pos="100000">
                  <a:srgbClr val="F68B1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34"/>
            <p:cNvSpPr/>
            <p:nvPr/>
          </p:nvSpPr>
          <p:spPr>
            <a:xfrm>
              <a:off x="6891726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B6D550"/>
                </a:gs>
                <a:gs pos="50000">
                  <a:srgbClr val="85C55D"/>
                </a:gs>
                <a:gs pos="100000">
                  <a:srgbClr val="25B34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34"/>
            <p:cNvSpPr/>
            <p:nvPr/>
          </p:nvSpPr>
          <p:spPr>
            <a:xfrm>
              <a:off x="4589338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32C2D9"/>
                </a:gs>
                <a:gs pos="100000">
                  <a:srgbClr val="00729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" name="Google Shape;36;p34" descr="SW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1945" y="4625474"/>
            <a:ext cx="1158407" cy="34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ctrTitle"/>
          </p:nvPr>
        </p:nvSpPr>
        <p:spPr>
          <a:xfrm>
            <a:off x="457200" y="466381"/>
            <a:ext cx="8229600" cy="63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9" name="Google Shape;39;p22" descr="SW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25474"/>
            <a:ext cx="1158407" cy="34586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457200" y="2564962"/>
            <a:ext cx="1965882" cy="182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2"/>
          </p:nvPr>
        </p:nvSpPr>
        <p:spPr>
          <a:xfrm>
            <a:off x="2625484" y="2564962"/>
            <a:ext cx="1959789" cy="182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3"/>
          </p:nvPr>
        </p:nvSpPr>
        <p:spPr>
          <a:xfrm>
            <a:off x="4787675" y="2564962"/>
            <a:ext cx="1961661" cy="182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4"/>
          </p:nvPr>
        </p:nvSpPr>
        <p:spPr>
          <a:xfrm>
            <a:off x="6951738" y="2564962"/>
            <a:ext cx="1957914" cy="182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4" name="Google Shape;44;p22"/>
          <p:cNvGrpSpPr/>
          <p:nvPr/>
        </p:nvGrpSpPr>
        <p:grpSpPr>
          <a:xfrm>
            <a:off x="-8195" y="5065428"/>
            <a:ext cx="9176777" cy="91440"/>
            <a:chOff x="-8195" y="1224149"/>
            <a:chExt cx="9176777" cy="91440"/>
          </a:xfrm>
        </p:grpSpPr>
        <p:sp>
          <p:nvSpPr>
            <p:cNvPr id="45" name="Google Shape;45;p22"/>
            <p:cNvSpPr/>
            <p:nvPr/>
          </p:nvSpPr>
          <p:spPr>
            <a:xfrm>
              <a:off x="-8195" y="1224149"/>
              <a:ext cx="2269613" cy="91440"/>
            </a:xfrm>
            <a:prstGeom prst="rect">
              <a:avLst/>
            </a:prstGeom>
            <a:gradFill>
              <a:gsLst>
                <a:gs pos="0">
                  <a:srgbClr val="F8991D"/>
                </a:gs>
                <a:gs pos="50000">
                  <a:srgbClr val="F47521"/>
                </a:gs>
                <a:gs pos="100000">
                  <a:srgbClr val="DD52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2"/>
            <p:cNvSpPr/>
            <p:nvPr/>
          </p:nvSpPr>
          <p:spPr>
            <a:xfrm>
              <a:off x="2286950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FFC907"/>
                </a:gs>
                <a:gs pos="50000">
                  <a:srgbClr val="FEBE10"/>
                </a:gs>
                <a:gs pos="100000">
                  <a:srgbClr val="F68B1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2"/>
            <p:cNvSpPr/>
            <p:nvPr/>
          </p:nvSpPr>
          <p:spPr>
            <a:xfrm>
              <a:off x="6891726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B6D550"/>
                </a:gs>
                <a:gs pos="50000">
                  <a:srgbClr val="85C55D"/>
                </a:gs>
                <a:gs pos="100000">
                  <a:srgbClr val="25B34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2"/>
            <p:cNvSpPr/>
            <p:nvPr/>
          </p:nvSpPr>
          <p:spPr>
            <a:xfrm>
              <a:off x="4589338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32C2D9"/>
                </a:gs>
                <a:gs pos="100000">
                  <a:srgbClr val="00729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with Summary Bar">
  <p:cSld name="Layout with Summary Ba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ctrTitle"/>
          </p:nvPr>
        </p:nvSpPr>
        <p:spPr>
          <a:xfrm>
            <a:off x="457200" y="451556"/>
            <a:ext cx="8229600" cy="63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  <a:defRPr sz="36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51" name="Google Shape;51;p35"/>
          <p:cNvGrpSpPr/>
          <p:nvPr/>
        </p:nvGrpSpPr>
        <p:grpSpPr>
          <a:xfrm>
            <a:off x="-8195" y="5065428"/>
            <a:ext cx="9176777" cy="91440"/>
            <a:chOff x="-8195" y="1224149"/>
            <a:chExt cx="9176777" cy="91440"/>
          </a:xfrm>
        </p:grpSpPr>
        <p:sp>
          <p:nvSpPr>
            <p:cNvPr id="52" name="Google Shape;52;p35"/>
            <p:cNvSpPr/>
            <p:nvPr/>
          </p:nvSpPr>
          <p:spPr>
            <a:xfrm>
              <a:off x="-8195" y="1224149"/>
              <a:ext cx="2269613" cy="91440"/>
            </a:xfrm>
            <a:prstGeom prst="rect">
              <a:avLst/>
            </a:prstGeom>
            <a:gradFill>
              <a:gsLst>
                <a:gs pos="0">
                  <a:srgbClr val="F8991D"/>
                </a:gs>
                <a:gs pos="50000">
                  <a:srgbClr val="F47521"/>
                </a:gs>
                <a:gs pos="100000">
                  <a:srgbClr val="DD52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5"/>
            <p:cNvSpPr/>
            <p:nvPr/>
          </p:nvSpPr>
          <p:spPr>
            <a:xfrm>
              <a:off x="2286950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FFC907"/>
                </a:gs>
                <a:gs pos="50000">
                  <a:srgbClr val="FEBE10"/>
                </a:gs>
                <a:gs pos="100000">
                  <a:srgbClr val="F68B1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5"/>
            <p:cNvSpPr/>
            <p:nvPr/>
          </p:nvSpPr>
          <p:spPr>
            <a:xfrm>
              <a:off x="6891726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B6D550"/>
                </a:gs>
                <a:gs pos="50000">
                  <a:srgbClr val="85C55D"/>
                </a:gs>
                <a:gs pos="100000">
                  <a:srgbClr val="25B34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5"/>
            <p:cNvSpPr/>
            <p:nvPr/>
          </p:nvSpPr>
          <p:spPr>
            <a:xfrm>
              <a:off x="4589338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32C2D9"/>
                </a:gs>
                <a:gs pos="100000">
                  <a:srgbClr val="00729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35"/>
          <p:cNvSpPr>
            <a:spLocks noGrp="1"/>
          </p:cNvSpPr>
          <p:nvPr>
            <p:ph type="pic" idx="2"/>
          </p:nvPr>
        </p:nvSpPr>
        <p:spPr>
          <a:xfrm>
            <a:off x="5783942" y="1204685"/>
            <a:ext cx="3132123" cy="328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1"/>
          </p:nvPr>
        </p:nvSpPr>
        <p:spPr>
          <a:xfrm>
            <a:off x="457200" y="1204685"/>
            <a:ext cx="5181600" cy="291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7721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9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body" idx="3"/>
          </p:nvPr>
        </p:nvSpPr>
        <p:spPr>
          <a:xfrm>
            <a:off x="457201" y="4366770"/>
            <a:ext cx="6588948" cy="51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8000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9" name="Google Shape;59;p35" descr="SW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1945" y="4625474"/>
            <a:ext cx="1158407" cy="34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6"/>
          <p:cNvSpPr txBox="1">
            <a:spLocks noGrp="1"/>
          </p:cNvSpPr>
          <p:nvPr>
            <p:ph type="ctrTitle"/>
          </p:nvPr>
        </p:nvSpPr>
        <p:spPr>
          <a:xfrm>
            <a:off x="457199" y="451556"/>
            <a:ext cx="5955137" cy="639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4400"/>
              <a:buFont typeface="Bebas Neue"/>
              <a:buNone/>
              <a:defRPr sz="4400" b="1" i="0" u="none" strike="noStrike" cap="none">
                <a:solidFill>
                  <a:srgbClr val="007297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36"/>
          <p:cNvSpPr>
            <a:spLocks noGrp="1"/>
          </p:cNvSpPr>
          <p:nvPr>
            <p:ph type="pic" idx="2"/>
          </p:nvPr>
        </p:nvSpPr>
        <p:spPr>
          <a:xfrm>
            <a:off x="6800964" y="441720"/>
            <a:ext cx="2115101" cy="1369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body" idx="1"/>
          </p:nvPr>
        </p:nvSpPr>
        <p:spPr>
          <a:xfrm>
            <a:off x="457199" y="1204685"/>
            <a:ext cx="5955137" cy="328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7721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9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64" name="Google Shape;64;p36"/>
          <p:cNvGrpSpPr/>
          <p:nvPr/>
        </p:nvGrpSpPr>
        <p:grpSpPr>
          <a:xfrm>
            <a:off x="-8195" y="5065428"/>
            <a:ext cx="9176777" cy="91440"/>
            <a:chOff x="-8195" y="1224149"/>
            <a:chExt cx="9176777" cy="91440"/>
          </a:xfrm>
        </p:grpSpPr>
        <p:sp>
          <p:nvSpPr>
            <p:cNvPr id="65" name="Google Shape;65;p36"/>
            <p:cNvSpPr/>
            <p:nvPr/>
          </p:nvSpPr>
          <p:spPr>
            <a:xfrm>
              <a:off x="-8195" y="1224149"/>
              <a:ext cx="2269613" cy="91440"/>
            </a:xfrm>
            <a:prstGeom prst="rect">
              <a:avLst/>
            </a:prstGeom>
            <a:gradFill>
              <a:gsLst>
                <a:gs pos="0">
                  <a:srgbClr val="F8991D"/>
                </a:gs>
                <a:gs pos="50000">
                  <a:srgbClr val="F47521"/>
                </a:gs>
                <a:gs pos="100000">
                  <a:srgbClr val="DD52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6"/>
            <p:cNvSpPr/>
            <p:nvPr/>
          </p:nvSpPr>
          <p:spPr>
            <a:xfrm>
              <a:off x="2286950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FFC907"/>
                </a:gs>
                <a:gs pos="50000">
                  <a:srgbClr val="FEBE10"/>
                </a:gs>
                <a:gs pos="100000">
                  <a:srgbClr val="F68B1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6"/>
            <p:cNvSpPr/>
            <p:nvPr/>
          </p:nvSpPr>
          <p:spPr>
            <a:xfrm>
              <a:off x="6891726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B6D550"/>
                </a:gs>
                <a:gs pos="50000">
                  <a:srgbClr val="85C55D"/>
                </a:gs>
                <a:gs pos="100000">
                  <a:srgbClr val="25B34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6"/>
            <p:cNvSpPr/>
            <p:nvPr/>
          </p:nvSpPr>
          <p:spPr>
            <a:xfrm>
              <a:off x="4589338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32C2D9"/>
                </a:gs>
                <a:gs pos="100000">
                  <a:srgbClr val="00729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6"/>
          <p:cNvSpPr>
            <a:spLocks noGrp="1"/>
          </p:cNvSpPr>
          <p:nvPr>
            <p:ph type="pic" idx="3"/>
          </p:nvPr>
        </p:nvSpPr>
        <p:spPr>
          <a:xfrm>
            <a:off x="6800964" y="3115260"/>
            <a:ext cx="2115101" cy="136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6"/>
          <p:cNvSpPr>
            <a:spLocks noGrp="1"/>
          </p:cNvSpPr>
          <p:nvPr>
            <p:ph type="pic" idx="4"/>
          </p:nvPr>
        </p:nvSpPr>
        <p:spPr>
          <a:xfrm>
            <a:off x="6800964" y="1892206"/>
            <a:ext cx="2115101" cy="114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1" name="Google Shape;71;p36" descr="SW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1945" y="4625474"/>
            <a:ext cx="1158407" cy="34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Transition">
  <p:cSld name="Green Transi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/>
          <p:nvPr/>
        </p:nvSpPr>
        <p:spPr>
          <a:xfrm>
            <a:off x="-50801" y="-101599"/>
            <a:ext cx="9252857" cy="5297714"/>
          </a:xfrm>
          <a:prstGeom prst="rect">
            <a:avLst/>
          </a:prstGeom>
          <a:gradFill>
            <a:gsLst>
              <a:gs pos="0">
                <a:srgbClr val="B6D550"/>
              </a:gs>
              <a:gs pos="30000">
                <a:srgbClr val="85C55D"/>
              </a:gs>
              <a:gs pos="100000">
                <a:srgbClr val="25B34B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7"/>
          <p:cNvSpPr txBox="1">
            <a:spLocks noGrp="1"/>
          </p:cNvSpPr>
          <p:nvPr>
            <p:ph type="title"/>
          </p:nvPr>
        </p:nvSpPr>
        <p:spPr>
          <a:xfrm>
            <a:off x="457200" y="1134892"/>
            <a:ext cx="8229600" cy="211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marR="0" lvl="0" algn="l" rtl="0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 Narrow"/>
              <a:buNone/>
              <a:defRPr sz="8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5" name="Google Shape;7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1300" y="4625474"/>
            <a:ext cx="1158406" cy="34586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>
            <a:off x="457200" y="3338227"/>
            <a:ext cx="8229600" cy="32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37"/>
          <p:cNvSpPr/>
          <p:nvPr/>
        </p:nvSpPr>
        <p:spPr>
          <a:xfrm>
            <a:off x="457200" y="3743844"/>
            <a:ext cx="2269613" cy="91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/>
          <p:nvPr/>
        </p:nvSpPr>
        <p:spPr>
          <a:xfrm>
            <a:off x="-50801" y="-101599"/>
            <a:ext cx="9252857" cy="5297713"/>
          </a:xfrm>
          <a:prstGeom prst="rect">
            <a:avLst/>
          </a:prstGeom>
          <a:gradFill>
            <a:gsLst>
              <a:gs pos="0">
                <a:srgbClr val="FFC907"/>
              </a:gs>
              <a:gs pos="22000">
                <a:srgbClr val="FEBE10"/>
              </a:gs>
              <a:gs pos="100000">
                <a:srgbClr val="F68B1F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8"/>
          <p:cNvSpPr txBox="1">
            <a:spLocks noGrp="1"/>
          </p:cNvSpPr>
          <p:nvPr>
            <p:ph type="title"/>
          </p:nvPr>
        </p:nvSpPr>
        <p:spPr>
          <a:xfrm>
            <a:off x="457200" y="1134892"/>
            <a:ext cx="8229600" cy="211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marR="0" lvl="0" algn="l" rtl="0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 Narrow"/>
              <a:buNone/>
              <a:defRPr sz="8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body" idx="1"/>
          </p:nvPr>
        </p:nvSpPr>
        <p:spPr>
          <a:xfrm>
            <a:off x="457200" y="3338227"/>
            <a:ext cx="8229600" cy="32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38"/>
          <p:cNvSpPr/>
          <p:nvPr/>
        </p:nvSpPr>
        <p:spPr>
          <a:xfrm>
            <a:off x="457200" y="3743844"/>
            <a:ext cx="2269613" cy="91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1300" y="4625474"/>
            <a:ext cx="1158406" cy="34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9"/>
          <p:cNvSpPr/>
          <p:nvPr/>
        </p:nvSpPr>
        <p:spPr>
          <a:xfrm>
            <a:off x="-50801" y="-101599"/>
            <a:ext cx="9252857" cy="5297713"/>
          </a:xfrm>
          <a:prstGeom prst="rect">
            <a:avLst/>
          </a:prstGeom>
          <a:gradFill>
            <a:gsLst>
              <a:gs pos="0">
                <a:srgbClr val="32C2D9"/>
              </a:gs>
              <a:gs pos="100000">
                <a:srgbClr val="007297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9"/>
          <p:cNvSpPr txBox="1">
            <a:spLocks noGrp="1"/>
          </p:cNvSpPr>
          <p:nvPr>
            <p:ph type="title"/>
          </p:nvPr>
        </p:nvSpPr>
        <p:spPr>
          <a:xfrm>
            <a:off x="457200" y="1134892"/>
            <a:ext cx="8229600" cy="211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marR="0" lvl="0" algn="l" rtl="0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 Narrow"/>
              <a:buNone/>
              <a:defRPr sz="8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body" idx="1"/>
          </p:nvPr>
        </p:nvSpPr>
        <p:spPr>
          <a:xfrm>
            <a:off x="457200" y="3338227"/>
            <a:ext cx="8229600" cy="32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9"/>
          <p:cNvSpPr/>
          <p:nvPr/>
        </p:nvSpPr>
        <p:spPr>
          <a:xfrm>
            <a:off x="457200" y="3743844"/>
            <a:ext cx="2269613" cy="91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1300" y="4625474"/>
            <a:ext cx="1158406" cy="34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tainablewestchester.org/wp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9"/>
          <p:cNvSpPr txBox="1">
            <a:spLocks noGrp="1"/>
          </p:cNvSpPr>
          <p:nvPr>
            <p:ph type="title"/>
          </p:nvPr>
        </p:nvSpPr>
        <p:spPr>
          <a:xfrm>
            <a:off x="457200" y="585729"/>
            <a:ext cx="8229600" cy="190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/>
          <a:p>
            <a:pPr marL="0" lvl="0" indent="0" algn="l" rtl="0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0"/>
              <a:t>WESTCHESTER POWER</a:t>
            </a:r>
            <a:br>
              <a:rPr lang="en-US" sz="9000"/>
            </a:br>
            <a:endParaRPr sz="3600" b="0"/>
          </a:p>
        </p:txBody>
      </p:sp>
      <p:pic>
        <p:nvPicPr>
          <p:cNvPr id="101" name="Google Shape;10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7225" y="4502837"/>
            <a:ext cx="1273139" cy="48397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9"/>
          <p:cNvSpPr txBox="1"/>
          <p:nvPr/>
        </p:nvSpPr>
        <p:spPr>
          <a:xfrm>
            <a:off x="1" y="4759746"/>
            <a:ext cx="30258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October </a:t>
            </a:r>
            <a:r>
              <a:rPr lang="en-US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13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, 2020</a:t>
            </a:r>
            <a:endParaRPr sz="14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3" name="Google Shape;103;p29"/>
          <p:cNvSpPr/>
          <p:nvPr/>
        </p:nvSpPr>
        <p:spPr>
          <a:xfrm>
            <a:off x="457200" y="2981850"/>
            <a:ext cx="7809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Bid Results &amp; New Contract Information</a:t>
            </a:r>
            <a:endParaRPr sz="36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>
            <a:spLocks noGrp="1"/>
          </p:cNvSpPr>
          <p:nvPr>
            <p:ph type="ctrTitle"/>
          </p:nvPr>
        </p:nvSpPr>
        <p:spPr>
          <a:xfrm>
            <a:off x="457200" y="451556"/>
            <a:ext cx="82296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OUTREACH &amp; EDUCATION</a:t>
            </a:r>
            <a:endParaRPr/>
          </a:p>
        </p:txBody>
      </p:sp>
      <p:sp>
        <p:nvSpPr>
          <p:cNvPr id="195" name="Google Shape;195;p13"/>
          <p:cNvSpPr txBox="1"/>
          <p:nvPr/>
        </p:nvSpPr>
        <p:spPr>
          <a:xfrm>
            <a:off x="1435608" y="1349521"/>
            <a:ext cx="6272784" cy="3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rPr>
              <a:t>Outreach is ongoing and a robust emphasis on digital outreach that includes: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96" name="Google Shape;19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66" y="2103573"/>
            <a:ext cx="847357" cy="81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9299" y="3335321"/>
            <a:ext cx="799804" cy="7998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13"/>
          <p:cNvGrpSpPr/>
          <p:nvPr/>
        </p:nvGrpSpPr>
        <p:grpSpPr>
          <a:xfrm>
            <a:off x="4103962" y="2010033"/>
            <a:ext cx="1594864" cy="966165"/>
            <a:chOff x="4557472" y="1873682"/>
            <a:chExt cx="1577807" cy="955832"/>
          </a:xfrm>
        </p:grpSpPr>
        <p:pic>
          <p:nvPicPr>
            <p:cNvPr id="199" name="Google Shape;1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57472" y="1873682"/>
              <a:ext cx="955832" cy="955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60282" y="1987787"/>
              <a:ext cx="774997" cy="8159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Google Shape;201;p13"/>
          <p:cNvSpPr txBox="1"/>
          <p:nvPr/>
        </p:nvSpPr>
        <p:spPr>
          <a:xfrm>
            <a:off x="1673225" y="2421024"/>
            <a:ext cx="2167782" cy="19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COUNTY &amp;  LOCAL PRESS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3"/>
          <p:cNvSpPr txBox="1"/>
          <p:nvPr/>
        </p:nvSpPr>
        <p:spPr>
          <a:xfrm>
            <a:off x="5698826" y="2088796"/>
            <a:ext cx="3228182" cy="82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DIGITAL COLLATERAL &amp; CONSUMER EDUCATION VIDEO SERIES</a:t>
            </a:r>
            <a:endParaRPr sz="1400" b="1" i="0" u="none" strike="noStrike" cap="none">
              <a:solidFill>
                <a:srgbClr val="00729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sustainablewestchester.org/wp or</a:t>
            </a:r>
            <a:endParaRPr sz="14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Sustainable Westchester Media on YouTube</a:t>
            </a:r>
            <a:endParaRPr sz="14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3" name="Google Shape;203;p13"/>
          <p:cNvSpPr txBox="1"/>
          <p:nvPr/>
        </p:nvSpPr>
        <p:spPr>
          <a:xfrm>
            <a:off x="5398195" y="3525364"/>
            <a:ext cx="3380045" cy="47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VIRTUAL COMMUNITY EDUCATION SESSIONS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(transitioning to in person &amp; events as allowable)</a:t>
            </a:r>
            <a:endParaRPr sz="14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4" name="Google Shape;204;p13"/>
          <p:cNvSpPr txBox="1"/>
          <p:nvPr/>
        </p:nvSpPr>
        <p:spPr>
          <a:xfrm>
            <a:off x="1529741" y="3621024"/>
            <a:ext cx="20608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SOCIAL MEDIA POSTING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13"/>
          <p:cNvGrpSpPr/>
          <p:nvPr/>
        </p:nvGrpSpPr>
        <p:grpSpPr>
          <a:xfrm>
            <a:off x="493038" y="3335321"/>
            <a:ext cx="1036703" cy="889658"/>
            <a:chOff x="2116316" y="2112483"/>
            <a:chExt cx="1592206" cy="1366368"/>
          </a:xfrm>
        </p:grpSpPr>
        <p:pic>
          <p:nvPicPr>
            <p:cNvPr id="206" name="Google Shape;206;p13"/>
            <p:cNvPicPr preferRelativeResize="0"/>
            <p:nvPr/>
          </p:nvPicPr>
          <p:blipFill rotWithShape="1">
            <a:blip r:embed="rId7">
              <a:alphaModFix/>
            </a:blip>
            <a:srcRect r="70749" b="51242"/>
            <a:stretch/>
          </p:blipFill>
          <p:spPr>
            <a:xfrm>
              <a:off x="2116316" y="2112483"/>
              <a:ext cx="718324" cy="675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13"/>
            <p:cNvPicPr preferRelativeResize="0"/>
            <p:nvPr/>
          </p:nvPicPr>
          <p:blipFill rotWithShape="1">
            <a:blip r:embed="rId7">
              <a:alphaModFix/>
            </a:blip>
            <a:srcRect l="33350" r="35160" b="51242"/>
            <a:stretch/>
          </p:blipFill>
          <p:spPr>
            <a:xfrm>
              <a:off x="2935288" y="2112483"/>
              <a:ext cx="773234" cy="675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13"/>
            <p:cNvPicPr preferRelativeResize="0"/>
            <p:nvPr/>
          </p:nvPicPr>
          <p:blipFill rotWithShape="1">
            <a:blip r:embed="rId7">
              <a:alphaModFix/>
            </a:blip>
            <a:srcRect l="68936" b="51242"/>
            <a:stretch/>
          </p:blipFill>
          <p:spPr>
            <a:xfrm>
              <a:off x="2464666" y="2803743"/>
              <a:ext cx="762830" cy="6751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/>
          <p:nvPr/>
        </p:nvSpPr>
        <p:spPr>
          <a:xfrm>
            <a:off x="-108857" y="1611243"/>
            <a:ext cx="9252857" cy="2472797"/>
          </a:xfrm>
          <a:prstGeom prst="rect">
            <a:avLst/>
          </a:prstGeom>
          <a:gradFill>
            <a:gsLst>
              <a:gs pos="0">
                <a:srgbClr val="32C2D9"/>
              </a:gs>
              <a:gs pos="100000">
                <a:srgbClr val="007297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0"/>
          <p:cNvSpPr txBox="1"/>
          <p:nvPr/>
        </p:nvSpPr>
        <p:spPr>
          <a:xfrm>
            <a:off x="196867" y="1778805"/>
            <a:ext cx="8750266" cy="213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QUESTIONS? COMMENTS?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(914) 242- 4725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INFO@SUSTAINABLEWESTCHESTER.ORG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20"/>
          <p:cNvPicPr preferRelativeResize="0"/>
          <p:nvPr/>
        </p:nvPicPr>
        <p:blipFill rotWithShape="1">
          <a:blip r:embed="rId3">
            <a:alphaModFix/>
          </a:blip>
          <a:srcRect r="69740"/>
          <a:stretch/>
        </p:blipFill>
        <p:spPr>
          <a:xfrm>
            <a:off x="4154468" y="356681"/>
            <a:ext cx="835065" cy="834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972297a564_0_112" descr="SW_MapAnimation.00_01_40_06.Still007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721" b="2043"/>
          <a:stretch/>
        </p:blipFill>
        <p:spPr>
          <a:xfrm>
            <a:off x="-160341" y="95381"/>
            <a:ext cx="9165900" cy="4858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g972297a564_0_112"/>
          <p:cNvGrpSpPr/>
          <p:nvPr/>
        </p:nvGrpSpPr>
        <p:grpSpPr>
          <a:xfrm>
            <a:off x="5184868" y="3416888"/>
            <a:ext cx="1297390" cy="1131407"/>
            <a:chOff x="3805056" y="3607957"/>
            <a:chExt cx="1297390" cy="1131407"/>
          </a:xfrm>
        </p:grpSpPr>
        <p:sp>
          <p:nvSpPr>
            <p:cNvPr id="110" name="Google Shape;110;g972297a564_0_112"/>
            <p:cNvSpPr/>
            <p:nvPr/>
          </p:nvSpPr>
          <p:spPr>
            <a:xfrm>
              <a:off x="3806746" y="3628764"/>
              <a:ext cx="1295700" cy="1110600"/>
            </a:xfrm>
            <a:prstGeom prst="rect">
              <a:avLst/>
            </a:prstGeom>
            <a:solidFill>
              <a:srgbClr val="0072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972297a564_0_112"/>
            <p:cNvSpPr txBox="1"/>
            <p:nvPr/>
          </p:nvSpPr>
          <p:spPr>
            <a:xfrm>
              <a:off x="3805056" y="3607957"/>
              <a:ext cx="1292400" cy="5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297"/>
                </a:buClr>
                <a:buSzPts val="3600"/>
                <a:buFont typeface="Arial Narrow"/>
                <a:buNone/>
              </a:pPr>
              <a:r>
                <a:rPr lang="en-US" sz="4500" b="1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972297a564_0_112"/>
            <p:cNvSpPr/>
            <p:nvPr/>
          </p:nvSpPr>
          <p:spPr>
            <a:xfrm>
              <a:off x="3818819" y="4203095"/>
              <a:ext cx="12747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50"/>
                <a:buFont typeface="Arial"/>
                <a:buNone/>
              </a:pPr>
              <a:r>
                <a:rPr lang="en-US" sz="125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Green Supply </a:t>
              </a:r>
              <a:br>
                <a:rPr lang="en-US" sz="125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5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Municipalities</a:t>
              </a:r>
              <a:endParaRPr sz="12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g972297a564_0_112"/>
          <p:cNvGrpSpPr/>
          <p:nvPr/>
        </p:nvGrpSpPr>
        <p:grpSpPr>
          <a:xfrm>
            <a:off x="6582404" y="3418768"/>
            <a:ext cx="1862498" cy="1129431"/>
            <a:chOff x="3809999" y="3601395"/>
            <a:chExt cx="2275501" cy="1379879"/>
          </a:xfrm>
        </p:grpSpPr>
        <p:sp>
          <p:nvSpPr>
            <p:cNvPr id="114" name="Google Shape;114;g972297a564_0_112"/>
            <p:cNvSpPr/>
            <p:nvPr/>
          </p:nvSpPr>
          <p:spPr>
            <a:xfrm>
              <a:off x="3810000" y="3622874"/>
              <a:ext cx="2275500" cy="1358400"/>
            </a:xfrm>
            <a:prstGeom prst="rect">
              <a:avLst/>
            </a:prstGeom>
            <a:solidFill>
              <a:srgbClr val="0072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972297a564_0_112"/>
            <p:cNvSpPr txBox="1"/>
            <p:nvPr/>
          </p:nvSpPr>
          <p:spPr>
            <a:xfrm>
              <a:off x="3809999" y="3601395"/>
              <a:ext cx="2197200" cy="6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297"/>
                </a:buClr>
                <a:buSzPts val="3600"/>
                <a:buFont typeface="Arial Narrow"/>
                <a:buNone/>
              </a:pPr>
              <a:r>
                <a:rPr lang="en-US" sz="4500" b="1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115,000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972297a564_0_112"/>
            <p:cNvSpPr/>
            <p:nvPr/>
          </p:nvSpPr>
          <p:spPr>
            <a:xfrm>
              <a:off x="3810000" y="4349269"/>
              <a:ext cx="2197200" cy="58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50"/>
                <a:buFont typeface="Arial"/>
                <a:buNone/>
              </a:pPr>
              <a:r>
                <a:rPr lang="en-US" sz="125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Residents and </a:t>
              </a:r>
              <a:br>
                <a:rPr lang="en-US" sz="125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5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Businesses</a:t>
              </a:r>
              <a:endParaRPr sz="12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g972297a564_0_112"/>
          <p:cNvGrpSpPr/>
          <p:nvPr/>
        </p:nvGrpSpPr>
        <p:grpSpPr>
          <a:xfrm>
            <a:off x="3782271" y="3416888"/>
            <a:ext cx="1297390" cy="1131407"/>
            <a:chOff x="3805056" y="3607957"/>
            <a:chExt cx="1297390" cy="1131407"/>
          </a:xfrm>
        </p:grpSpPr>
        <p:sp>
          <p:nvSpPr>
            <p:cNvPr id="118" name="Google Shape;118;g972297a564_0_112"/>
            <p:cNvSpPr/>
            <p:nvPr/>
          </p:nvSpPr>
          <p:spPr>
            <a:xfrm>
              <a:off x="3806746" y="3628764"/>
              <a:ext cx="1295700" cy="1110600"/>
            </a:xfrm>
            <a:prstGeom prst="rect">
              <a:avLst/>
            </a:prstGeom>
            <a:solidFill>
              <a:srgbClr val="0072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g972297a564_0_112"/>
            <p:cNvSpPr txBox="1"/>
            <p:nvPr/>
          </p:nvSpPr>
          <p:spPr>
            <a:xfrm>
              <a:off x="3805056" y="3607957"/>
              <a:ext cx="1292400" cy="5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297"/>
                </a:buClr>
                <a:buSzPts val="3600"/>
                <a:buFont typeface="Arial Narrow"/>
                <a:buNone/>
              </a:pPr>
              <a:r>
                <a:rPr lang="en-US" sz="4500" b="1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27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972297a564_0_112"/>
            <p:cNvSpPr/>
            <p:nvPr/>
          </p:nvSpPr>
          <p:spPr>
            <a:xfrm>
              <a:off x="3810000" y="4203095"/>
              <a:ext cx="12924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50"/>
                <a:buFont typeface="Arial"/>
                <a:buNone/>
              </a:pPr>
              <a:r>
                <a:rPr lang="en-US" sz="125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Municipalities</a:t>
              </a:r>
              <a:endParaRPr sz="12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72297a564_0_356"/>
          <p:cNvSpPr/>
          <p:nvPr/>
        </p:nvSpPr>
        <p:spPr>
          <a:xfrm>
            <a:off x="-1" y="1588"/>
            <a:ext cx="9144000" cy="5143500"/>
          </a:xfrm>
          <a:prstGeom prst="rect">
            <a:avLst/>
          </a:prstGeom>
          <a:solidFill>
            <a:srgbClr val="0072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972297a564_0_356"/>
          <p:cNvSpPr txBox="1"/>
          <p:nvPr/>
        </p:nvSpPr>
        <p:spPr>
          <a:xfrm>
            <a:off x="-1" y="1833313"/>
            <a:ext cx="91362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WESTCHESTER POWER: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BID RESULTS &amp; 2021 CONTRACT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"/>
          <p:cNvPicPr preferRelativeResize="0"/>
          <p:nvPr/>
        </p:nvPicPr>
        <p:blipFill rotWithShape="1">
          <a:blip r:embed="rId3">
            <a:alphaModFix/>
          </a:blip>
          <a:srcRect l="25855" t="20108" r="26332" b="7818"/>
          <a:stretch/>
        </p:blipFill>
        <p:spPr>
          <a:xfrm>
            <a:off x="2915525" y="441550"/>
            <a:ext cx="5046749" cy="4279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"/>
          <p:cNvSpPr txBox="1">
            <a:spLocks noGrp="1"/>
          </p:cNvSpPr>
          <p:nvPr>
            <p:ph type="ctrTitle"/>
          </p:nvPr>
        </p:nvSpPr>
        <p:spPr>
          <a:xfrm>
            <a:off x="215591" y="273093"/>
            <a:ext cx="2512742" cy="63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BID RESULTS</a:t>
            </a:r>
            <a:br>
              <a:rPr lang="en-US"/>
            </a:br>
            <a:endParaRPr/>
          </a:p>
        </p:txBody>
      </p:sp>
      <p:sp>
        <p:nvSpPr>
          <p:cNvPr id="135" name="Google Shape;135;p2"/>
          <p:cNvSpPr txBox="1"/>
          <p:nvPr/>
        </p:nvSpPr>
        <p:spPr>
          <a:xfrm>
            <a:off x="215600" y="833023"/>
            <a:ext cx="2512800" cy="687600"/>
          </a:xfrm>
          <a:prstGeom prst="rect">
            <a:avLst/>
          </a:prstGeom>
          <a:solidFill>
            <a:srgbClr val="00729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Residential Standard Supply</a:t>
            </a:r>
            <a:endParaRPr sz="20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36" name="Google Shape;136;p2" descr="basicenergy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469" y="1885712"/>
            <a:ext cx="1610983" cy="139115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"/>
          <p:cNvSpPr txBox="1"/>
          <p:nvPr/>
        </p:nvSpPr>
        <p:spPr>
          <a:xfrm>
            <a:off x="278110" y="3346252"/>
            <a:ext cx="25128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lang="en-US" sz="36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6.749 cents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lang="en-US" sz="20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for 18 months</a:t>
            </a:r>
            <a:endParaRPr sz="2000" b="1" i="0" u="none" strike="noStrike" cap="none">
              <a:solidFill>
                <a:srgbClr val="0072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38" name="Google Shape;13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4436" y="94674"/>
            <a:ext cx="2201376" cy="6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4276" t="19008" r="25803" b="6241"/>
          <a:stretch/>
        </p:blipFill>
        <p:spPr>
          <a:xfrm>
            <a:off x="2881250" y="464488"/>
            <a:ext cx="5003880" cy="42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>
            <a:spLocks noGrp="1"/>
          </p:cNvSpPr>
          <p:nvPr>
            <p:ph type="ctrTitle"/>
          </p:nvPr>
        </p:nvSpPr>
        <p:spPr>
          <a:xfrm>
            <a:off x="215591" y="273093"/>
            <a:ext cx="2512742" cy="63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BID RESULTS</a:t>
            </a:r>
            <a:br>
              <a:rPr lang="en-US"/>
            </a:b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215600" y="833016"/>
            <a:ext cx="2512800" cy="717300"/>
          </a:xfrm>
          <a:prstGeom prst="rect">
            <a:avLst/>
          </a:prstGeom>
          <a:solidFill>
            <a:srgbClr val="00729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Residential Green Supply</a:t>
            </a:r>
            <a:endParaRPr sz="20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7" name="Google Shape;147;p5" descr="greenenergy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406" y="1953031"/>
            <a:ext cx="1573363" cy="132181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 txBox="1"/>
          <p:nvPr/>
        </p:nvSpPr>
        <p:spPr>
          <a:xfrm>
            <a:off x="215627" y="3368966"/>
            <a:ext cx="25128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lang="en-US" sz="36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7.405 cents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lang="en-US" sz="20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for 18 months</a:t>
            </a:r>
            <a:endParaRPr sz="2000" b="1" i="0" u="none" strike="noStrike" cap="none">
              <a:solidFill>
                <a:srgbClr val="0072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4448" y="81624"/>
            <a:ext cx="2201376" cy="6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39f8a7dc3_0_0"/>
          <p:cNvSpPr txBox="1">
            <a:spLocks noGrp="1"/>
          </p:cNvSpPr>
          <p:nvPr>
            <p:ph type="ctrTitle"/>
          </p:nvPr>
        </p:nvSpPr>
        <p:spPr>
          <a:xfrm>
            <a:off x="215591" y="273093"/>
            <a:ext cx="25128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BID RESULTS</a:t>
            </a:r>
            <a:br>
              <a:rPr lang="en-US"/>
            </a:br>
            <a:endParaRPr/>
          </a:p>
        </p:txBody>
      </p:sp>
      <p:sp>
        <p:nvSpPr>
          <p:cNvPr id="156" name="Google Shape;156;g539f8a7dc3_0_0"/>
          <p:cNvSpPr txBox="1"/>
          <p:nvPr/>
        </p:nvSpPr>
        <p:spPr>
          <a:xfrm>
            <a:off x="215600" y="833024"/>
            <a:ext cx="2512800" cy="687600"/>
          </a:xfrm>
          <a:prstGeom prst="rect">
            <a:avLst/>
          </a:prstGeom>
          <a:solidFill>
            <a:srgbClr val="0072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Commercial Standard Supply</a:t>
            </a:r>
            <a:endParaRPr sz="20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57" name="Google Shape;157;g539f8a7dc3_0_0" descr="basicenerg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469" y="1847112"/>
            <a:ext cx="1610983" cy="139115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539f8a7dc3_0_0"/>
          <p:cNvSpPr txBox="1"/>
          <p:nvPr/>
        </p:nvSpPr>
        <p:spPr>
          <a:xfrm>
            <a:off x="278110" y="3307652"/>
            <a:ext cx="25128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lang="en-US" sz="36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6.445 cents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lang="en-US" sz="20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for 18 months</a:t>
            </a:r>
            <a:endParaRPr sz="2000" b="1" i="0" u="none" strike="noStrike" cap="none">
              <a:solidFill>
                <a:srgbClr val="0072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59" name="Google Shape;159;g539f8a7dc3_0_0"/>
          <p:cNvPicPr preferRelativeResize="0"/>
          <p:nvPr/>
        </p:nvPicPr>
        <p:blipFill rotWithShape="1">
          <a:blip r:embed="rId4">
            <a:alphaModFix/>
          </a:blip>
          <a:srcRect l="25070" t="19714" r="25145" b="6695"/>
          <a:stretch/>
        </p:blipFill>
        <p:spPr>
          <a:xfrm>
            <a:off x="2932025" y="461287"/>
            <a:ext cx="5076048" cy="422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539f8a7dc3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4436" y="94674"/>
            <a:ext cx="2201376" cy="6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39f8a7dc3_0_10"/>
          <p:cNvSpPr txBox="1">
            <a:spLocks noGrp="1"/>
          </p:cNvSpPr>
          <p:nvPr>
            <p:ph type="ctrTitle"/>
          </p:nvPr>
        </p:nvSpPr>
        <p:spPr>
          <a:xfrm>
            <a:off x="215591" y="273093"/>
            <a:ext cx="25128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BID RESULTS</a:t>
            </a:r>
            <a:br>
              <a:rPr lang="en-US"/>
            </a:br>
            <a:endParaRPr/>
          </a:p>
        </p:txBody>
      </p:sp>
      <p:sp>
        <p:nvSpPr>
          <p:cNvPr id="167" name="Google Shape;167;g539f8a7dc3_0_10"/>
          <p:cNvSpPr txBox="1"/>
          <p:nvPr/>
        </p:nvSpPr>
        <p:spPr>
          <a:xfrm>
            <a:off x="215600" y="833016"/>
            <a:ext cx="2512800" cy="717300"/>
          </a:xfrm>
          <a:prstGeom prst="rect">
            <a:avLst/>
          </a:prstGeom>
          <a:solidFill>
            <a:srgbClr val="0072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Commercial Green Supply</a:t>
            </a:r>
            <a:endParaRPr sz="20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68" name="Google Shape;168;g539f8a7dc3_0_10" descr="greenenerg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368" y="1965881"/>
            <a:ext cx="1573363" cy="132181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539f8a7dc3_0_10"/>
          <p:cNvSpPr txBox="1"/>
          <p:nvPr/>
        </p:nvSpPr>
        <p:spPr>
          <a:xfrm>
            <a:off x="215590" y="3381816"/>
            <a:ext cx="25128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lang="en-US" sz="36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7.100 cents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lang="en-US" sz="20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for 18 months</a:t>
            </a:r>
            <a:endParaRPr sz="2000" b="1" i="0" u="none" strike="noStrike" cap="none">
              <a:solidFill>
                <a:srgbClr val="0072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70" name="Google Shape;170;g539f8a7dc3_0_10"/>
          <p:cNvPicPr preferRelativeResize="0"/>
          <p:nvPr/>
        </p:nvPicPr>
        <p:blipFill rotWithShape="1">
          <a:blip r:embed="rId4">
            <a:alphaModFix/>
          </a:blip>
          <a:srcRect l="25249" t="18287" r="25510" b="5579"/>
          <a:stretch/>
        </p:blipFill>
        <p:spPr>
          <a:xfrm>
            <a:off x="2848775" y="381763"/>
            <a:ext cx="5036352" cy="437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539f8a7dc3_0_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4436" y="81624"/>
            <a:ext cx="2201376" cy="6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b86c976ae_0_638"/>
          <p:cNvSpPr txBox="1">
            <a:spLocks noGrp="1"/>
          </p:cNvSpPr>
          <p:nvPr>
            <p:ph type="ctrTitle"/>
          </p:nvPr>
        </p:nvSpPr>
        <p:spPr>
          <a:xfrm>
            <a:off x="262467" y="280323"/>
            <a:ext cx="82296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lang="en-US"/>
              <a:t>KEY DATES</a:t>
            </a:r>
            <a:endParaRPr/>
          </a:p>
        </p:txBody>
      </p:sp>
      <p:sp>
        <p:nvSpPr>
          <p:cNvPr id="177" name="Google Shape;177;g8b86c976ae_0_638"/>
          <p:cNvSpPr txBox="1"/>
          <p:nvPr/>
        </p:nvSpPr>
        <p:spPr>
          <a:xfrm>
            <a:off x="262467" y="938823"/>
            <a:ext cx="7493400" cy="29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NOVEMBER 4</a:t>
            </a:r>
            <a:r>
              <a:rPr lang="en-US" sz="1800" b="1" i="0" u="none" strike="noStrike" cap="none" baseline="30000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800" b="1" i="0" u="none" strike="noStrike" cap="none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Notification Letters sent to Residents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NOVEMBER 9</a:t>
            </a:r>
            <a:r>
              <a:rPr lang="en-US" sz="1800" b="1" i="0" u="none" strike="noStrike" cap="none" baseline="30000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800" b="1" i="0" u="none" strike="noStrike" cap="none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 – DECEMBER 9</a:t>
            </a:r>
            <a:r>
              <a:rPr lang="en-US" sz="1800" b="1" i="0" u="none" strike="noStrike" cap="none" baseline="30000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800" b="1" i="0" u="none" strike="noStrike" cap="none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30 Day Opt Out Period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JANUARY 1</a:t>
            </a:r>
            <a:r>
              <a:rPr lang="en-US" sz="1800" b="1" i="0" u="none" strike="noStrike" cap="none" baseline="30000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1800" b="1" i="0" u="none" strike="noStrike" cap="none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Enrollment begins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8b86c976ae_0_638"/>
          <p:cNvSpPr txBox="1"/>
          <p:nvPr/>
        </p:nvSpPr>
        <p:spPr>
          <a:xfrm>
            <a:off x="3161325" y="3717725"/>
            <a:ext cx="304800" cy="13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g8b86c976ae_0_6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8600" y="2452775"/>
            <a:ext cx="5405851" cy="2428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8b86c976ae_0_638"/>
          <p:cNvSpPr txBox="1"/>
          <p:nvPr/>
        </p:nvSpPr>
        <p:spPr>
          <a:xfrm>
            <a:off x="3262850" y="3712625"/>
            <a:ext cx="571500" cy="17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8b86c976ae_0_638"/>
          <p:cNvSpPr/>
          <p:nvPr/>
        </p:nvSpPr>
        <p:spPr>
          <a:xfrm>
            <a:off x="6450525" y="4016325"/>
            <a:ext cx="676200" cy="6684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Muni Seal</a:t>
            </a:r>
            <a:endParaRPr sz="10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g8b86c976ae_0_638"/>
          <p:cNvSpPr txBox="1"/>
          <p:nvPr/>
        </p:nvSpPr>
        <p:spPr>
          <a:xfrm>
            <a:off x="3212025" y="3631900"/>
            <a:ext cx="800100" cy="2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[Municipality’s]</a:t>
            </a:r>
            <a:endParaRPr sz="3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>
            <a:spLocks noGrp="1"/>
          </p:cNvSpPr>
          <p:nvPr>
            <p:ph type="ctrTitle"/>
          </p:nvPr>
        </p:nvSpPr>
        <p:spPr>
          <a:xfrm>
            <a:off x="457200" y="451556"/>
            <a:ext cx="845634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OPTING OUT &amp; SWITCHING SUPPLY OPTIONS</a:t>
            </a:r>
            <a:endParaRPr/>
          </a:p>
        </p:txBody>
      </p:sp>
      <p:sp>
        <p:nvSpPr>
          <p:cNvPr id="188" name="Google Shape;188;p7"/>
          <p:cNvSpPr txBox="1"/>
          <p:nvPr/>
        </p:nvSpPr>
        <p:spPr>
          <a:xfrm>
            <a:off x="278781" y="1020847"/>
            <a:ext cx="8456341" cy="345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Residents can opt out at </a:t>
            </a:r>
            <a:r>
              <a:rPr lang="en-US" sz="1800" b="1" i="1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any time </a:t>
            </a:r>
            <a:r>
              <a:rPr lang="en-US" sz="1800" b="1" i="0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with </a:t>
            </a:r>
            <a:r>
              <a:rPr lang="en-US" sz="1800" b="1" i="1" u="none" strike="noStrike" cap="non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no penalty </a:t>
            </a:r>
            <a:endParaRPr sz="1800" b="1" i="1" u="none" strike="noStrike" cap="none">
              <a:solidFill>
                <a:srgbClr val="00729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457200" y="1807085"/>
            <a:ext cx="7493267" cy="221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POSTCARD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Sign and send back postmarked postcard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PHONE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Call our office (914) 242-4725 and we’ll help you switch your supply option or opt 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ONLINE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www.sustainablewestchester.org/wp/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On-screen Show (16:9)</PresentationFormat>
  <Paragraphs>63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Arial</vt:lpstr>
      <vt:lpstr>Arial Narrow</vt:lpstr>
      <vt:lpstr>Bebas Neue</vt:lpstr>
      <vt:lpstr>Calibri</vt:lpstr>
      <vt:lpstr>Office Theme</vt:lpstr>
      <vt:lpstr>WESTCHESTER POWER </vt:lpstr>
      <vt:lpstr>PowerPoint Presentation</vt:lpstr>
      <vt:lpstr>PowerPoint Presentation</vt:lpstr>
      <vt:lpstr>BID RESULTS </vt:lpstr>
      <vt:lpstr>BID RESULTS </vt:lpstr>
      <vt:lpstr>BID RESULTS </vt:lpstr>
      <vt:lpstr>BID RESULTS </vt:lpstr>
      <vt:lpstr>KEY DATES</vt:lpstr>
      <vt:lpstr>OPTING OUT &amp; SWITCHING SUPPLY OPTIONS</vt:lpstr>
      <vt:lpstr>OUTREACH &amp; EDUCATION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WESTCHESTER POWER </dc:title>
  <dc:creator>Jennifer Lieber</dc:creator>
  <cp:lastModifiedBy>Alissa Fassman</cp:lastModifiedBy>
  <cp:revision>1</cp:revision>
  <dcterms:created xsi:type="dcterms:W3CDTF">2020-01-06T17:52:40Z</dcterms:created>
  <dcterms:modified xsi:type="dcterms:W3CDTF">2020-10-08T18:33:36Z</dcterms:modified>
</cp:coreProperties>
</file>